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50.jpg" ContentType="image/png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09" r:id="rId2"/>
  </p:sldMasterIdLst>
  <p:notesMasterIdLst>
    <p:notesMasterId r:id="rId57"/>
  </p:notesMasterIdLst>
  <p:handoutMasterIdLst>
    <p:handoutMasterId r:id="rId58"/>
  </p:handoutMasterIdLst>
  <p:sldIdLst>
    <p:sldId id="477" r:id="rId3"/>
    <p:sldId id="666" r:id="rId4"/>
    <p:sldId id="641" r:id="rId5"/>
    <p:sldId id="642" r:id="rId6"/>
    <p:sldId id="665" r:id="rId7"/>
    <p:sldId id="614" r:id="rId8"/>
    <p:sldId id="644" r:id="rId9"/>
    <p:sldId id="643" r:id="rId10"/>
    <p:sldId id="646" r:id="rId11"/>
    <p:sldId id="648" r:id="rId12"/>
    <p:sldId id="649" r:id="rId13"/>
    <p:sldId id="651" r:id="rId14"/>
    <p:sldId id="627" r:id="rId15"/>
    <p:sldId id="650" r:id="rId16"/>
    <p:sldId id="652" r:id="rId17"/>
    <p:sldId id="615" r:id="rId18"/>
    <p:sldId id="616" r:id="rId19"/>
    <p:sldId id="617" r:id="rId20"/>
    <p:sldId id="618" r:id="rId21"/>
    <p:sldId id="620" r:id="rId22"/>
    <p:sldId id="621" r:id="rId23"/>
    <p:sldId id="656" r:id="rId24"/>
    <p:sldId id="667" r:id="rId25"/>
    <p:sldId id="658" r:id="rId26"/>
    <p:sldId id="659" r:id="rId27"/>
    <p:sldId id="661" r:id="rId28"/>
    <p:sldId id="663" r:id="rId29"/>
    <p:sldId id="668" r:id="rId30"/>
    <p:sldId id="669" r:id="rId31"/>
    <p:sldId id="680" r:id="rId32"/>
    <p:sldId id="664" r:id="rId33"/>
    <p:sldId id="623" r:id="rId34"/>
    <p:sldId id="654" r:id="rId35"/>
    <p:sldId id="653" r:id="rId36"/>
    <p:sldId id="625" r:id="rId37"/>
    <p:sldId id="626" r:id="rId38"/>
    <p:sldId id="628" r:id="rId39"/>
    <p:sldId id="629" r:id="rId40"/>
    <p:sldId id="630" r:id="rId41"/>
    <p:sldId id="633" r:id="rId42"/>
    <p:sldId id="631" r:id="rId43"/>
    <p:sldId id="634" r:id="rId44"/>
    <p:sldId id="675" r:id="rId45"/>
    <p:sldId id="676" r:id="rId46"/>
    <p:sldId id="679" r:id="rId47"/>
    <p:sldId id="655" r:id="rId48"/>
    <p:sldId id="670" r:id="rId49"/>
    <p:sldId id="671" r:id="rId50"/>
    <p:sldId id="672" r:id="rId51"/>
    <p:sldId id="674" r:id="rId52"/>
    <p:sldId id="677" r:id="rId53"/>
    <p:sldId id="678" r:id="rId54"/>
    <p:sldId id="673" r:id="rId55"/>
    <p:sldId id="578" r:id="rId56"/>
  </p:sldIdLst>
  <p:sldSz cx="9144000" cy="5143500" type="screen16x9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B13E"/>
    <a:srgbClr val="CC0000"/>
    <a:srgbClr val="FFB64D"/>
    <a:srgbClr val="F46C60"/>
    <a:srgbClr val="AEBFC6"/>
    <a:srgbClr val="4FC2F8"/>
    <a:srgbClr val="78E57A"/>
    <a:srgbClr val="B39DDB"/>
    <a:srgbClr val="8BE4F2"/>
    <a:srgbClr val="FFE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80207" autoAdjust="0"/>
  </p:normalViewPr>
  <p:slideViewPr>
    <p:cSldViewPr>
      <p:cViewPr varScale="1">
        <p:scale>
          <a:sx n="98" d="100"/>
          <a:sy n="98" d="100"/>
        </p:scale>
        <p:origin x="38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makola\Documents\Salari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7989821882951686E-2"/>
          <c:y val="3.8903625110521686E-2"/>
          <c:w val="0.91501272264631039"/>
          <c:h val="0.87249636235788863"/>
        </c:manualLayout>
      </c:layout>
      <c:lineChart>
        <c:grouping val="standard"/>
        <c:varyColors val="0"/>
        <c:ser>
          <c:idx val="0"/>
          <c:order val="0"/>
          <c:tx>
            <c:v>Machine costs</c:v>
          </c:tx>
          <c:marker>
            <c:symbol val="none"/>
          </c:marker>
          <c:cat>
            <c:numRef>
              <c:f>Arkusz1!$A$10:$A$17</c:f>
              <c:numCache>
                <c:formatCode>General</c:formatCode>
                <c:ptCount val="8"/>
                <c:pt idx="0">
                  <c:v>1970</c:v>
                </c:pt>
                <c:pt idx="7">
                  <c:v>2011</c:v>
                </c:pt>
              </c:numCache>
            </c:numRef>
          </c:cat>
          <c:val>
            <c:numRef>
              <c:f>Arkusz1!$C$10:$C$17</c:f>
              <c:numCache>
                <c:formatCode>General</c:formatCode>
                <c:ptCount val="8"/>
                <c:pt idx="0">
                  <c:v>1808.0424144560616</c:v>
                </c:pt>
                <c:pt idx="1">
                  <c:v>1096.6331584284578</c:v>
                </c:pt>
                <c:pt idx="2">
                  <c:v>665.14163304436181</c:v>
                </c:pt>
                <c:pt idx="3">
                  <c:v>403.4287934927346</c:v>
                </c:pt>
                <c:pt idx="4">
                  <c:v>244.69193226422038</c:v>
                </c:pt>
                <c:pt idx="5">
                  <c:v>148.4131591025764</c:v>
                </c:pt>
                <c:pt idx="6">
                  <c:v>90.017131300521669</c:v>
                </c:pt>
                <c:pt idx="7">
                  <c:v>54.598150033144286</c:v>
                </c:pt>
              </c:numCache>
            </c:numRef>
          </c:val>
          <c:smooth val="0"/>
        </c:ser>
        <c:ser>
          <c:idx val="1"/>
          <c:order val="1"/>
          <c:tx>
            <c:v>Programmer salary</c:v>
          </c:tx>
          <c:marker>
            <c:symbol val="none"/>
          </c:marker>
          <c:cat>
            <c:numRef>
              <c:f>Arkusz1!$A$10:$A$17</c:f>
              <c:numCache>
                <c:formatCode>General</c:formatCode>
                <c:ptCount val="8"/>
                <c:pt idx="0">
                  <c:v>1970</c:v>
                </c:pt>
                <c:pt idx="7">
                  <c:v>2011</c:v>
                </c:pt>
              </c:numCache>
            </c:numRef>
          </c:cat>
          <c:val>
            <c:numRef>
              <c:f>Arkusz1!$D$10:$D$17</c:f>
              <c:numCache>
                <c:formatCode>General</c:formatCode>
                <c:ptCount val="8"/>
                <c:pt idx="0">
                  <c:v>20.085536923187618</c:v>
                </c:pt>
                <c:pt idx="1">
                  <c:v>33.11545195869224</c:v>
                </c:pt>
                <c:pt idx="2">
                  <c:v>54.598150033144286</c:v>
                </c:pt>
                <c:pt idx="3">
                  <c:v>90.017131300521669</c:v>
                </c:pt>
                <c:pt idx="4">
                  <c:v>148.4131591025764</c:v>
                </c:pt>
                <c:pt idx="5">
                  <c:v>244.69193226422038</c:v>
                </c:pt>
                <c:pt idx="6">
                  <c:v>403.4287934927346</c:v>
                </c:pt>
                <c:pt idx="7">
                  <c:v>665.14163304436181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1719376"/>
        <c:axId val="411719768"/>
      </c:lineChart>
      <c:catAx>
        <c:axId val="41171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11719768"/>
        <c:crosses val="autoZero"/>
        <c:auto val="1"/>
        <c:lblAlgn val="ctr"/>
        <c:lblOffset val="100"/>
        <c:noMultiLvlLbl val="0"/>
      </c:catAx>
      <c:valAx>
        <c:axId val="411719768"/>
        <c:scaling>
          <c:orientation val="minMax"/>
          <c:max val="2000"/>
          <c:min val="0"/>
        </c:scaling>
        <c:delete val="0"/>
        <c:axPos val="l"/>
        <c:majorGridlines>
          <c:spPr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c:spPr>
        </c:majorGridlines>
        <c:numFmt formatCode="General" sourceLinked="1"/>
        <c:majorTickMark val="out"/>
        <c:minorTickMark val="none"/>
        <c:tickLblPos val="none"/>
        <c:crossAx val="4117193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8829516539440317"/>
          <c:y val="0.23091793897115676"/>
          <c:w val="0.36728778467908957"/>
          <c:h val="0.26458460227541758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7BEF8-06FE-4043-A95B-B392B698571A}" type="datetimeFigureOut">
              <a:rPr lang="pl-PL" smtClean="0"/>
              <a:t>2016-12-05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A7C3D-7545-4963-969D-833FA2A7B4C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085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E9AC7-A323-46CB-A4BE-D982DFA37A4F}" type="datetimeFigureOut">
              <a:rPr lang="pl-PL" smtClean="0"/>
              <a:t>2016-12-05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A969D-1B67-4DB7-ADC6-673511E7E6CE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0498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725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7321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Metodyka Agile</a:t>
            </a:r>
          </a:p>
          <a:p>
            <a:r>
              <a:rPr lang="pl-PL" dirty="0" smtClean="0"/>
              <a:t>Najważniejsze</a:t>
            </a:r>
            <a:r>
              <a:rPr lang="pl-PL" baseline="0" dirty="0" smtClean="0"/>
              <a:t> słówko „</a:t>
            </a:r>
            <a:r>
              <a:rPr lang="pl-PL" baseline="0" dirty="0" err="1" smtClean="0"/>
              <a:t>over</a:t>
            </a:r>
            <a:r>
              <a:rPr lang="pl-PL" baseline="0" dirty="0" smtClean="0"/>
              <a:t>”</a:t>
            </a:r>
          </a:p>
          <a:p>
            <a:endParaRPr lang="pl-PL" baseline="0" dirty="0" smtClean="0"/>
          </a:p>
          <a:p>
            <a:r>
              <a:rPr lang="en-US" dirty="0" smtClean="0"/>
              <a:t>On February 11-13, 2001, at The Lodge at mountains of Utah, seventeen people met to talk, ski, relax, and try to find common </a:t>
            </a:r>
            <a:r>
              <a:rPr lang="en-US" dirty="0" err="1" smtClean="0"/>
              <a:t>ground�and</a:t>
            </a:r>
            <a:r>
              <a:rPr lang="en-US" dirty="0" smtClean="0"/>
              <a:t> of course, to eat. What emerged was the Agile �Software Development� Manifesto. Representatives from Extreme Programming, SCRUM, DSDM, Adaptive Software Development, Crystal, Feature-Driven Development, Pragmatic Programming, and others sympathetic to the need for an alternative to documentation driven, heavyweight software development processes convened.</a:t>
            </a:r>
          </a:p>
          <a:p>
            <a:r>
              <a:rPr lang="en-US" dirty="0" smtClean="0"/>
              <a:t>Now, a bigger gathering of organizational anarchists would be hard to find, so what emerged from this meeting was </a:t>
            </a:r>
            <a:r>
              <a:rPr lang="en-US" dirty="0" err="1" smtClean="0"/>
              <a:t>symbolic�a</a:t>
            </a:r>
            <a:r>
              <a:rPr lang="en-US" dirty="0" smtClean="0"/>
              <a:t> </a:t>
            </a:r>
            <a:r>
              <a:rPr lang="en-US" i="1" dirty="0" smtClean="0"/>
              <a:t>Manifesto for Agile Software </a:t>
            </a:r>
            <a:r>
              <a:rPr lang="en-US" i="1" dirty="0" err="1" smtClean="0"/>
              <a:t>Development</a:t>
            </a:r>
            <a:r>
              <a:rPr lang="en-US" dirty="0" err="1" smtClean="0"/>
              <a:t>�signed</a:t>
            </a:r>
            <a:r>
              <a:rPr lang="en-US" dirty="0" smtClean="0"/>
              <a:t> by all participants. The only concern with the term </a:t>
            </a:r>
            <a:r>
              <a:rPr lang="en-US" i="1" dirty="0" smtClean="0"/>
              <a:t>agile</a:t>
            </a:r>
            <a:r>
              <a:rPr lang="en-US" dirty="0" smtClean="0"/>
              <a:t> came from Martin Fowler (a Brit for those who </a:t>
            </a:r>
            <a:r>
              <a:rPr lang="en-US" dirty="0" err="1" smtClean="0"/>
              <a:t>don�t</a:t>
            </a:r>
            <a:r>
              <a:rPr lang="en-US" dirty="0" smtClean="0"/>
              <a:t> know him) who allowed that most Americans </a:t>
            </a:r>
            <a:r>
              <a:rPr lang="en-US" dirty="0" err="1" smtClean="0"/>
              <a:t>didn�t</a:t>
            </a:r>
            <a:r>
              <a:rPr lang="en-US" dirty="0" smtClean="0"/>
              <a:t> know how to pronounce the word �agile�.</a:t>
            </a:r>
          </a:p>
          <a:p>
            <a:r>
              <a:rPr lang="en-US" dirty="0" smtClean="0"/>
              <a:t>Alistair </a:t>
            </a:r>
            <a:r>
              <a:rPr lang="en-US" dirty="0" err="1" smtClean="0"/>
              <a:t>Cockburn�s</a:t>
            </a:r>
            <a:r>
              <a:rPr lang="en-US" dirty="0" smtClean="0"/>
              <a:t> initial concerns reflected the early thoughts of many participants. "I personally didn't expect that this particular group of </a:t>
            </a:r>
            <a:r>
              <a:rPr lang="en-US" dirty="0" err="1" smtClean="0"/>
              <a:t>agilites</a:t>
            </a:r>
            <a:r>
              <a:rPr lang="en-US" dirty="0" smtClean="0"/>
              <a:t> to ever agree on anything substantive." But his post-meeting feelings were also shared, "Speaking for myself, I am delighted by the final phrasing [of the Manifesto]. I was surprised that the others appeared equally delighted by the final phrasing. So we did agree on something substantive."</a:t>
            </a:r>
          </a:p>
          <a:p>
            <a:r>
              <a:rPr lang="en-US" dirty="0" smtClean="0"/>
              <a:t>Naming ourselves "The Agile Alliance," this group of independent thinkers about software development, and sometimes competitors to each other, agreed on the </a:t>
            </a:r>
            <a:r>
              <a:rPr lang="en-US" i="1" dirty="0" smtClean="0"/>
              <a:t>Manifesto for Agile Software Development</a:t>
            </a:r>
            <a:r>
              <a:rPr lang="en-US" dirty="0" smtClean="0"/>
              <a:t> displayed on the title page of this web site.</a:t>
            </a:r>
          </a:p>
          <a:p>
            <a:endParaRPr lang="pl-PL" dirty="0" smtClean="0"/>
          </a:p>
          <a:p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366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Ludzi i interakcje od procesów i narzędzi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47084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Działające oprogramowanie od szczegółowej dokumentacji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026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Współpracę z klientem od negocjacji umów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505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Reagowanie na zmiany od realizacji założonego planu.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88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Mapa słów z artykułu –</a:t>
            </a:r>
            <a:r>
              <a:rPr lang="pl-PL" baseline="0" dirty="0" smtClean="0"/>
              <a:t> wstęp do agile. </a:t>
            </a:r>
            <a:r>
              <a:rPr lang="pl-PL" dirty="0" smtClean="0"/>
              <a:t>Jak bardzo lubimy szacować na kiedy skończymy zadanie</a:t>
            </a:r>
          </a:p>
          <a:p>
            <a:r>
              <a:rPr lang="pl-PL" dirty="0" smtClean="0"/>
              <a:t>Jeśli już to robimy to zazwyczaj bardzo kiepsko</a:t>
            </a:r>
          </a:p>
          <a:p>
            <a:r>
              <a:rPr lang="pl-PL" dirty="0" smtClean="0"/>
              <a:t>Story – one </a:t>
            </a:r>
            <a:r>
              <a:rPr lang="pl-PL" dirty="0" err="1" smtClean="0"/>
              <a:t>or</a:t>
            </a:r>
            <a:r>
              <a:rPr lang="pl-PL" dirty="0" smtClean="0"/>
              <a:t> </a:t>
            </a:r>
            <a:r>
              <a:rPr lang="pl-PL" dirty="0" err="1" smtClean="0"/>
              <a:t>more</a:t>
            </a:r>
            <a:r>
              <a:rPr lang="pl-PL" dirty="0" smtClean="0"/>
              <a:t> </a:t>
            </a:r>
            <a:r>
              <a:rPr lang="pl-PL" dirty="0" err="1" smtClean="0"/>
              <a:t>sentences</a:t>
            </a:r>
            <a:r>
              <a:rPr lang="pl-PL" dirty="0" smtClean="0"/>
              <a:t> </a:t>
            </a:r>
            <a:r>
              <a:rPr lang="pl-PL" dirty="0" err="1" smtClean="0"/>
              <a:t>that</a:t>
            </a:r>
            <a:r>
              <a:rPr lang="pl-PL" dirty="0" smtClean="0"/>
              <a:t> </a:t>
            </a:r>
            <a:r>
              <a:rPr lang="en-US" dirty="0" smtClean="0"/>
              <a:t>captures what a user does or needs to do as part of his or her job function</a:t>
            </a:r>
            <a:endParaRPr lang="pl-PL" dirty="0" smtClean="0"/>
          </a:p>
          <a:p>
            <a:r>
              <a:rPr lang="pl-PL" dirty="0" err="1" smtClean="0"/>
              <a:t>Epic</a:t>
            </a:r>
            <a:r>
              <a:rPr lang="pl-PL" dirty="0" smtClean="0"/>
              <a:t> – grupuje </a:t>
            </a:r>
            <a:r>
              <a:rPr lang="pl-PL" dirty="0" err="1" smtClean="0"/>
              <a:t>stories</a:t>
            </a:r>
            <a:endParaRPr lang="pl-PL" dirty="0" smtClean="0"/>
          </a:p>
          <a:p>
            <a:r>
              <a:rPr lang="pl-PL" dirty="0" smtClean="0"/>
              <a:t>Story ~ </a:t>
            </a:r>
            <a:r>
              <a:rPr lang="pl-PL" dirty="0" err="1" smtClean="0"/>
              <a:t>Requirement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99041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32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08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 zabawie</a:t>
            </a:r>
            <a:r>
              <a:rPr lang="pl-PL" baseline="0" dirty="0" smtClean="0"/>
              <a:t> przerwa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33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5784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Kanban</a:t>
            </a:r>
            <a:r>
              <a:rPr lang="pl-PL" dirty="0" smtClean="0"/>
              <a:t> to technika opierająca się na wizualizacji etapów</a:t>
            </a:r>
            <a:r>
              <a:rPr lang="pl-PL" baseline="0" dirty="0" smtClean="0"/>
              <a:t> produkcji (np. oprogramowania). Wywodzi się z lat 50tych z Japonii i jest do dziś stosowana min w Toyota.</a:t>
            </a:r>
          </a:p>
          <a:p>
            <a:endParaRPr lang="pl-PL" baseline="0" dirty="0" smtClean="0"/>
          </a:p>
          <a:p>
            <a:r>
              <a:rPr lang="pl-PL" baseline="0" dirty="0" smtClean="0"/>
              <a:t>Karty umieszczane na tablicy mają za zadanie opisywać zadanie:</a:t>
            </a:r>
          </a:p>
          <a:p>
            <a:pPr>
              <a:buFontTx/>
              <a:buChar char="-"/>
            </a:pPr>
            <a:r>
              <a:rPr lang="pl-PL" baseline="0" dirty="0" smtClean="0"/>
              <a:t>opis,</a:t>
            </a:r>
          </a:p>
          <a:p>
            <a:pPr>
              <a:buFontTx/>
              <a:buChar char="-"/>
            </a:pPr>
            <a:r>
              <a:rPr lang="pl-PL" baseline="0" dirty="0" smtClean="0"/>
              <a:t>Rozmiar zadania</a:t>
            </a:r>
          </a:p>
          <a:p>
            <a:pPr>
              <a:buFontTx/>
              <a:buChar char="-"/>
            </a:pPr>
            <a:r>
              <a:rPr lang="pl-PL" baseline="0" dirty="0" smtClean="0"/>
              <a:t>Przypisanie do </a:t>
            </a:r>
            <a:r>
              <a:rPr lang="pl-PL" baseline="0" dirty="0" err="1" smtClean="0"/>
              <a:t>soób</a:t>
            </a:r>
            <a:endParaRPr lang="pl-PL" baseline="0" dirty="0" smtClean="0"/>
          </a:p>
          <a:p>
            <a:pPr>
              <a:buFontTx/>
              <a:buChar char="-"/>
            </a:pPr>
            <a:endParaRPr lang="pl-PL" baseline="0" dirty="0" smtClean="0"/>
          </a:p>
          <a:p>
            <a:pPr>
              <a:buFontTx/>
              <a:buChar char="-"/>
            </a:pPr>
            <a:r>
              <a:rPr lang="pl-PL" baseline="0" dirty="0" smtClean="0"/>
              <a:t>W trakcie prze[pływu zapisuje się również daty kiedy zmienia ona swoje położenie na tablicy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8803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704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0906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Można</a:t>
            </a:r>
            <a:r>
              <a:rPr lang="pl-PL" baseline="0" dirty="0" smtClean="0"/>
              <a:t> jeszcze podać przykład:</a:t>
            </a:r>
          </a:p>
          <a:p>
            <a:r>
              <a:rPr lang="pl-PL" baseline="0" dirty="0" smtClean="0"/>
              <a:t>Czy łatwo wam się pracuje z komputerem wykorzystującym CPU w 80%? Zazwyczaj kończy się oczekiwaniem na przełączenie naszego wątku.</a:t>
            </a:r>
          </a:p>
          <a:p>
            <a:r>
              <a:rPr lang="pl-PL" baseline="0" dirty="0" smtClean="0"/>
              <a:t>Podobnie jest z programistami. Zajęci w 100% nie mają czasu na komunikację.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5876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8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początek bardzo ważna kwestia, która może być niezwykle myląca—wbrew swojej nazwie, Test-</a:t>
            </a:r>
            <a:r>
              <a:rPr lang="pl-P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 </a:t>
            </a:r>
            <a:r>
              <a:rPr lang="pl-P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nie jest techniką służącą testowaniu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Nie chodzi o samo w sobie pisanie testów do kodu czy też powielanie pracy testera. </a:t>
            </a:r>
            <a:r>
              <a:rPr lang="pl-P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TDD jest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techniką programowania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jest techniką pisania i budowania kodu.</a:t>
            </a:r>
          </a:p>
          <a:p>
            <a:endParaRPr lang="pl-PL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TDD nie chodzi o testowanie. Testowalny kod, a w konsekwencji automatyczny i natychmiastowy </a:t>
            </a:r>
            <a:r>
              <a:rPr lang="pl-PL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feedback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błędzie w systemie jest w TDD rzeczą dodatkową, ale nie nadrzędną. Kluczowym aspektem TDD jest pisanie testu przed napisaniem docelowego kodu. Można pisać testy równolegle w trakcie pisania logiki biznesowej, można też pisać testy po implementacji, ale to już wtedy nie jest Test-</a:t>
            </a:r>
            <a:r>
              <a:rPr lang="pl-P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Driven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Development. W TDD testy piszemy zawsze jako pierwsze, przed kodem.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43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5406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45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064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49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3222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51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1622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Polska</a:t>
            </a:r>
            <a:r>
              <a:rPr lang="pl-PL" baseline="0" dirty="0" smtClean="0"/>
              <a:t> firma</a:t>
            </a:r>
          </a:p>
          <a:p>
            <a:r>
              <a:rPr lang="pl-PL" baseline="0" dirty="0" smtClean="0"/>
              <a:t>Firma lokalna a jednak </a:t>
            </a:r>
            <a:r>
              <a:rPr lang="pl-PL" baseline="0" dirty="0" err="1" smtClean="0"/>
              <a:t>miedzynarodowa</a:t>
            </a:r>
            <a:endParaRPr lang="pl-PL" baseline="0" dirty="0" smtClean="0"/>
          </a:p>
          <a:p>
            <a:r>
              <a:rPr lang="pl-PL" baseline="0" dirty="0" err="1" smtClean="0"/>
              <a:t>Duze</a:t>
            </a:r>
            <a:r>
              <a:rPr lang="pl-PL" baseline="0" dirty="0" smtClean="0"/>
              <a:t> przychody, dużo zatrudnionych </a:t>
            </a:r>
            <a:r>
              <a:rPr lang="pl-PL" baseline="0" dirty="0" err="1" smtClean="0"/>
              <a:t>osob</a:t>
            </a:r>
            <a:r>
              <a:rPr lang="pl-PL" baseline="0" dirty="0" smtClean="0"/>
              <a:t> ale </a:t>
            </a:r>
            <a:r>
              <a:rPr lang="pl-PL" baseline="0" dirty="0" err="1" smtClean="0"/>
              <a:t>kazda</a:t>
            </a:r>
            <a:r>
              <a:rPr lang="pl-PL" baseline="0" dirty="0" smtClean="0"/>
              <a:t> bardzo </a:t>
            </a:r>
            <a:r>
              <a:rPr lang="pl-PL" baseline="0" dirty="0" err="1" smtClean="0"/>
              <a:t>wartosciowa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9749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189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Dzisiaj</a:t>
            </a:r>
            <a:r>
              <a:rPr lang="pl-PL" baseline="0" dirty="0" smtClean="0"/>
              <a:t> będziemy szyfrować wiadomości. </a:t>
            </a:r>
          </a:p>
          <a:p>
            <a:r>
              <a:rPr lang="pl-PL" baseline="0" dirty="0" smtClean="0"/>
              <a:t>Szczęśliwcy będą mogli je odkodować. </a:t>
            </a:r>
          </a:p>
          <a:p>
            <a:r>
              <a:rPr lang="pl-PL" baseline="0" dirty="0" smtClean="0"/>
              <a:t>Być może czegoś się nauczymy. </a:t>
            </a:r>
          </a:p>
          <a:p>
            <a:r>
              <a:rPr lang="pl-PL" baseline="0" dirty="0" smtClean="0"/>
              <a:t>Dzień jak co dzień – komisariat. </a:t>
            </a:r>
          </a:p>
          <a:p>
            <a:r>
              <a:rPr lang="pl-PL" baseline="0" dirty="0" smtClean="0"/>
              <a:t>Zanim zaczniemy razem działać musimy się rozumieć. Efektywnie </a:t>
            </a:r>
            <a:r>
              <a:rPr lang="pl-PL" baseline="0" dirty="0" err="1" smtClean="0"/>
              <a:t>porozumieawać</a:t>
            </a:r>
            <a:r>
              <a:rPr lang="pl-PL" baseline="0" dirty="0" smtClean="0"/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1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6059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Od tej chwili jesteśmy </a:t>
            </a:r>
            <a:r>
              <a:rPr lang="pl-PL" dirty="0" err="1" smtClean="0"/>
              <a:t>zespolem</a:t>
            </a:r>
            <a:r>
              <a:rPr lang="pl-PL" dirty="0" smtClean="0"/>
              <a:t>, </a:t>
            </a:r>
            <a:r>
              <a:rPr lang="pl-PL" dirty="0" err="1" smtClean="0"/>
              <a:t>myslimy</a:t>
            </a:r>
            <a:r>
              <a:rPr lang="pl-PL" baseline="0" dirty="0" smtClean="0"/>
              <a:t> jak </a:t>
            </a:r>
            <a:r>
              <a:rPr lang="pl-PL" baseline="0" dirty="0" err="1" smtClean="0"/>
              <a:t>zespol</a:t>
            </a:r>
            <a:r>
              <a:rPr lang="pl-PL" baseline="0" dirty="0" smtClean="0"/>
              <a:t> i pracujemy jak </a:t>
            </a:r>
            <a:r>
              <a:rPr lang="pl-PL" baseline="0" dirty="0" err="1" smtClean="0"/>
              <a:t>zespol</a:t>
            </a:r>
            <a:endParaRPr lang="pl-PL" baseline="0" dirty="0" smtClean="0"/>
          </a:p>
          <a:p>
            <a:r>
              <a:rPr lang="pl-PL" baseline="0" dirty="0" err="1" smtClean="0"/>
              <a:t>Wybrac</a:t>
            </a:r>
            <a:r>
              <a:rPr lang="pl-PL" baseline="0" dirty="0" smtClean="0"/>
              <a:t> </a:t>
            </a:r>
            <a:r>
              <a:rPr lang="pl-PL" baseline="0" dirty="0" err="1" smtClean="0"/>
              <a:t>osobe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wyrozniona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6954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Sk</a:t>
            </a:r>
            <a:r>
              <a:rPr lang="pl-PL" baseline="0" dirty="0" smtClean="0"/>
              <a:t>ąd wziął się kryzys?</a:t>
            </a:r>
          </a:p>
          <a:p>
            <a:endParaRPr lang="pl-PL" baseline="0" dirty="0" smtClean="0"/>
          </a:p>
          <a:p>
            <a:r>
              <a:rPr lang="pl-PL" baseline="0" dirty="0" smtClean="0"/>
              <a:t>Jak myślicie kim jesteście? </a:t>
            </a:r>
          </a:p>
          <a:p>
            <a:r>
              <a:rPr lang="pl-PL" baseline="0" dirty="0" smtClean="0"/>
              <a:t>Kto to jest programista, co robi programista?</a:t>
            </a:r>
          </a:p>
          <a:p>
            <a:r>
              <a:rPr lang="pl-PL" baseline="0" dirty="0" smtClean="0"/>
              <a:t>Co chcielibyście jako programiści robić?</a:t>
            </a:r>
          </a:p>
          <a:p>
            <a:endParaRPr lang="pl-PL" baseline="0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143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Mariner</a:t>
            </a:r>
            <a:r>
              <a:rPr lang="pl-PL" dirty="0" smtClean="0"/>
              <a:t> 1 – Fortran 1962 Awaria anteny oraz błąd systemu który został przygotowany na tę ewentualność</a:t>
            </a:r>
            <a:r>
              <a:rPr lang="pl-PL" baseline="0" dirty="0" smtClean="0"/>
              <a:t> 293</a:t>
            </a:r>
          </a:p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Przepisujący przegapił kreskę w równaniu na wartość </a:t>
            </a:r>
            <a:r>
              <a:rPr lang="pl-PL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zaokrąglonej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pochodnej w czasie n-tego promienia, . Bez kreski oznaczającej funkcję wygładzenia, program traktował każdą minimalną zmianę wartości prędkości jako bardzo poważną, i wykonał serię gwałtownych manewrów doprowadzających rakietę do zejścia z kursu. 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Therac-25</a:t>
            </a:r>
            <a:r>
              <a:rPr lang="pl-PL" baseline="0" dirty="0" smtClean="0"/>
              <a:t> – </a:t>
            </a:r>
            <a:r>
              <a:rPr lang="pl-PL" dirty="0" smtClean="0"/>
              <a:t>1985 </a:t>
            </a:r>
          </a:p>
          <a:p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skutek którego w pewnych trudnych do odtworzenia warunkach (przy odpowiednio szybkiej pracy biegłego operatora), nie dochodziło do prawidłowej inicjalizacji wszystkich parametrów zabiegu. Problem ten miałby jednak dużo mniej tragiczne konsekwencje,</a:t>
            </a:r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1996 -  37 sekund </a:t>
            </a:r>
          </a:p>
          <a:p>
            <a:r>
              <a:rPr lang="pl-PL" dirty="0" smtClean="0"/>
              <a:t>System sterowania przeniesiony z poprzedniej</a:t>
            </a:r>
            <a:r>
              <a:rPr lang="pl-PL" baseline="0" dirty="0" smtClean="0"/>
              <a:t> wersji </a:t>
            </a:r>
            <a:r>
              <a:rPr lang="pl-PL" baseline="0" dirty="0" err="1" smtClean="0"/>
              <a:t>Ariane</a:t>
            </a:r>
            <a:r>
              <a:rPr lang="pl-PL" baseline="0" dirty="0" smtClean="0"/>
              <a:t> 4 według zasady „</a:t>
            </a:r>
            <a:r>
              <a:rPr lang="pl-PL" baseline="0" dirty="0" err="1" smtClean="0"/>
              <a:t>Never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touch</a:t>
            </a:r>
            <a:r>
              <a:rPr lang="pl-PL" baseline="0" dirty="0" smtClean="0"/>
              <a:t> </a:t>
            </a:r>
            <a:r>
              <a:rPr lang="pl-PL" baseline="0" dirty="0" err="1" smtClean="0"/>
              <a:t>running</a:t>
            </a:r>
            <a:r>
              <a:rPr lang="pl-PL" baseline="0" dirty="0" smtClean="0"/>
              <a:t> system”</a:t>
            </a:r>
          </a:p>
          <a:p>
            <a:r>
              <a:rPr lang="pl-PL" baseline="0" dirty="0" smtClean="0"/>
              <a:t>Przyspieszenie tej rakiety było znacznie większe i zapisywane było na 64 bitach a system sterujący </a:t>
            </a:r>
            <a:r>
              <a:rPr lang="pl-PL" baseline="0" dirty="0" err="1" smtClean="0"/>
              <a:t>pracowal</a:t>
            </a:r>
            <a:r>
              <a:rPr lang="pl-PL" baseline="0" dirty="0" smtClean="0"/>
              <a:t> na 16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A969D-1B67-4DB7-ADC6-673511E7E6CE}" type="slidenum">
              <a:rPr lang="pl-PL" smtClean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6463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ro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7680960" y="0"/>
            <a:ext cx="146304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0" cy="4264533"/>
          </a:xfrm>
          <a:prstGeom prst="rect">
            <a:avLst/>
          </a:prstGeom>
        </p:spPr>
      </p:pic>
      <p:sp>
        <p:nvSpPr>
          <p:cNvPr id="5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908176" y="3381840"/>
            <a:ext cx="5832475" cy="37804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presentation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pl-PL" dirty="0" smtClean="0"/>
          </a:p>
        </p:txBody>
      </p:sp>
      <p:sp>
        <p:nvSpPr>
          <p:cNvPr id="8" name="Symbol zastępczy tekstu 11"/>
          <p:cNvSpPr>
            <a:spLocks noGrp="1"/>
          </p:cNvSpPr>
          <p:nvPr>
            <p:ph type="body" sz="quarter" idx="11" hasCustomPrompt="1"/>
          </p:nvPr>
        </p:nvSpPr>
        <p:spPr>
          <a:xfrm>
            <a:off x="1908176" y="3760161"/>
            <a:ext cx="5832475" cy="32375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8BB1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 </a:t>
            </a: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66202"/>
            <a:ext cx="2232248" cy="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4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7845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-822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790467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1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598779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580113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23" hasCustomPrompt="1"/>
          </p:nvPr>
        </p:nvSpPr>
        <p:spPr>
          <a:xfrm>
            <a:off x="35690" y="413792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7024" y="435461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2808312" y="413859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2789646" y="435528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27" hasCustomPrompt="1"/>
          </p:nvPr>
        </p:nvSpPr>
        <p:spPr>
          <a:xfrm>
            <a:off x="5616624" y="413792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7" name="Symbol zastępczy tekstu 6"/>
          <p:cNvSpPr>
            <a:spLocks noGrp="1"/>
          </p:cNvSpPr>
          <p:nvPr>
            <p:ph type="body" sz="quarter" idx="28" hasCustomPrompt="1"/>
          </p:nvPr>
        </p:nvSpPr>
        <p:spPr>
          <a:xfrm>
            <a:off x="5597958" y="435461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7598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982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105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3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412"/>
            <a:ext cx="8460432" cy="435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Obraz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00768"/>
            <a:ext cx="4608512" cy="295118"/>
          </a:xfrm>
          <a:prstGeom prst="rect">
            <a:avLst/>
          </a:prstGeom>
        </p:spPr>
      </p:pic>
      <p:sp>
        <p:nvSpPr>
          <p:cNvPr id="4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2711562"/>
            <a:ext cx="2592288" cy="48672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endParaRPr lang="de-DE" dirty="0" smtClean="0"/>
          </a:p>
        </p:txBody>
      </p:sp>
      <p:sp>
        <p:nvSpPr>
          <p:cNvPr id="5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4355976" y="2283718"/>
            <a:ext cx="4680520" cy="1184430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 eaLnBrk="1" fontAlgn="auto" latinLnBrk="0" hangingPunct="1">
              <a:lnSpc>
                <a:spcPts val="13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pl-PL" sz="2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pl-P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info@comarch.pl </a:t>
            </a:r>
          </a:p>
          <a:p>
            <a:pPr algn="ctr"/>
            <a:r>
              <a:rPr lang="pl-P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www.comarch.pl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484529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251520" y="1113588"/>
            <a:ext cx="4176464" cy="361840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Tahoma" pitchFamily="34" charset="0"/>
                <a:cs typeface="Tahoma" pitchFamily="34" charset="0"/>
              </a:defRPr>
            </a:lvl1pPr>
            <a:lvl2pPr marL="467916" indent="-134541">
              <a:buFontTx/>
              <a:buBlip>
                <a:blip r:embed="rId2"/>
              </a:buBlip>
              <a:tabLst/>
              <a:defRPr sz="2100">
                <a:latin typeface="Tahoma" pitchFamily="34" charset="0"/>
                <a:cs typeface="Tahoma" pitchFamily="34" charset="0"/>
              </a:defRPr>
            </a:lvl2pPr>
            <a:lvl3pPr marL="672704" indent="-134541">
              <a:buFontTx/>
              <a:buBlip>
                <a:blip r:embed="rId3"/>
              </a:buBlip>
              <a:defRPr sz="1800">
                <a:latin typeface="Tahoma" pitchFamily="34" charset="0"/>
                <a:cs typeface="Tahoma" pitchFamily="34" charset="0"/>
              </a:defRPr>
            </a:lvl3pPr>
            <a:lvl4pPr marL="871538" indent="-134541" defTabSz="402431">
              <a:buSzPct val="80000"/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4pPr>
            <a:lvl5pPr marL="1076325" indent="-134541">
              <a:buSzPct val="70000"/>
              <a:buFont typeface="Symbol" pitchFamily="18" charset="2"/>
              <a:buChar char="-"/>
              <a:defRPr sz="15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636156" y="1113588"/>
            <a:ext cx="4184317" cy="3618402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Tahoma" pitchFamily="34" charset="0"/>
                <a:cs typeface="Tahoma" pitchFamily="34" charset="0"/>
              </a:defRPr>
            </a:lvl1pPr>
            <a:lvl2pPr marL="467916" indent="-134541">
              <a:buFontTx/>
              <a:buBlip>
                <a:blip r:embed="rId2"/>
              </a:buBlip>
              <a:tabLst/>
              <a:defRPr sz="2100">
                <a:latin typeface="Tahoma" pitchFamily="34" charset="0"/>
                <a:cs typeface="Tahoma" pitchFamily="34" charset="0"/>
              </a:defRPr>
            </a:lvl2pPr>
            <a:lvl3pPr marL="672704" indent="-134541">
              <a:buFontTx/>
              <a:buBlip>
                <a:blip r:embed="rId3"/>
              </a:buBlip>
              <a:defRPr sz="1800">
                <a:latin typeface="Tahoma" pitchFamily="34" charset="0"/>
                <a:cs typeface="Tahoma" pitchFamily="34" charset="0"/>
              </a:defRPr>
            </a:lvl3pPr>
            <a:lvl4pPr marL="871538" indent="-134541" defTabSz="402431">
              <a:buSzPct val="80000"/>
              <a:buFont typeface="Wingdings" pitchFamily="2" charset="2"/>
              <a:buChar char="§"/>
              <a:defRPr sz="1800">
                <a:latin typeface="Tahoma" pitchFamily="34" charset="0"/>
                <a:cs typeface="Tahoma" pitchFamily="34" charset="0"/>
              </a:defRPr>
            </a:lvl4pPr>
            <a:lvl5pPr marL="1076325" indent="-134541">
              <a:buSzPct val="70000"/>
              <a:buFont typeface="Symbol" pitchFamily="18" charset="2"/>
              <a:buChar char="-"/>
              <a:defRPr sz="15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de-DE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250826" y="627460"/>
            <a:ext cx="8569325" cy="378619"/>
          </a:xfrm>
          <a:prstGeom prst="rect">
            <a:avLst/>
          </a:prstGeom>
        </p:spPr>
        <p:txBody>
          <a:bodyPr/>
          <a:lstStyle>
            <a:lvl1pPr>
              <a:defRPr sz="2100" b="1" baseline="0">
                <a:solidFill>
                  <a:srgbClr val="006595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38973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250826" y="627460"/>
            <a:ext cx="8569325" cy="378619"/>
          </a:xfrm>
          <a:prstGeom prst="rect">
            <a:avLst/>
          </a:prstGeom>
        </p:spPr>
        <p:txBody>
          <a:bodyPr/>
          <a:lstStyle>
            <a:lvl1pPr>
              <a:defRPr sz="2100" b="1" baseline="0">
                <a:solidFill>
                  <a:srgbClr val="006595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6" y="1168004"/>
            <a:ext cx="8569325" cy="345638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342900" indent="0">
              <a:buFontTx/>
              <a:buNone/>
              <a:defRPr sz="2100"/>
            </a:lvl2pPr>
            <a:lvl3pPr marL="685800" indent="0">
              <a:buFontTx/>
              <a:buNone/>
              <a:defRPr sz="1800"/>
            </a:lvl3pPr>
            <a:lvl4pPr marL="1028700" indent="0">
              <a:buFontTx/>
              <a:buNone/>
              <a:defRPr sz="1500"/>
            </a:lvl4pPr>
            <a:lvl5pPr marL="1371600" indent="0">
              <a:buFontTx/>
              <a:buNone/>
              <a:defRPr sz="135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334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ntro 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7680960" y="0"/>
            <a:ext cx="146304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80960" cy="4264533"/>
          </a:xfrm>
          <a:prstGeom prst="rect">
            <a:avLst/>
          </a:prstGeom>
        </p:spPr>
      </p:pic>
      <p:sp>
        <p:nvSpPr>
          <p:cNvPr id="5" name="Symbol zastępczy tekstu 7"/>
          <p:cNvSpPr>
            <a:spLocks noGrp="1"/>
          </p:cNvSpPr>
          <p:nvPr>
            <p:ph type="body" sz="quarter" idx="10" hasCustomPrompt="1"/>
          </p:nvPr>
        </p:nvSpPr>
        <p:spPr>
          <a:xfrm>
            <a:off x="1908176" y="3381840"/>
            <a:ext cx="5832475" cy="37804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presentation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pl-PL" dirty="0" smtClean="0"/>
          </a:p>
        </p:txBody>
      </p:sp>
      <p:sp>
        <p:nvSpPr>
          <p:cNvPr id="8" name="Symbol zastępczy tekstu 11"/>
          <p:cNvSpPr>
            <a:spLocks noGrp="1"/>
          </p:cNvSpPr>
          <p:nvPr>
            <p:ph type="body" sz="quarter" idx="11" hasCustomPrompt="1"/>
          </p:nvPr>
        </p:nvSpPr>
        <p:spPr>
          <a:xfrm>
            <a:off x="1908176" y="3760161"/>
            <a:ext cx="5832475" cy="32375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rgbClr val="8BB13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smtClean="0"/>
              <a:t> </a:t>
            </a: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66202"/>
            <a:ext cx="2232248" cy="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2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73528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smtClean="0"/>
              <a:t>Agenda</a:t>
            </a:r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-9597"/>
          <a:stretch/>
        </p:blipFill>
        <p:spPr>
          <a:xfrm>
            <a:off x="0" y="1203597"/>
            <a:ext cx="9144000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70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5526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err="1" smtClean="0"/>
              <a:t>Slide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pl-PL" dirty="0" smtClean="0"/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203598"/>
            <a:ext cx="8136904" cy="33483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l-PL" sz="2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 algn="l">
              <a:buBlip>
                <a:blip r:embed="rId2"/>
              </a:buBlip>
              <a:defRPr/>
            </a:lvl2pPr>
            <a:lvl3pPr algn="l">
              <a:defRPr sz="2000"/>
            </a:lvl3pPr>
          </a:lstStyle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sit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amet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consectetur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adipisicing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elit,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do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eiusmod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incididunt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magna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veniam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nostrud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exercitation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ullamco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nisi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aliquip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commodo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consequat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</a:p>
          <a:p>
            <a:pPr>
              <a:spcAft>
                <a:spcPts val="600"/>
              </a:spcAft>
            </a:pP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Duis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irure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reprehenderit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voluptate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velit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esse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cillum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eu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fugiat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nulla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pariatur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</a:p>
          <a:p>
            <a:pPr>
              <a:spcAft>
                <a:spcPts val="600"/>
              </a:spcAft>
            </a:pP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075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73528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smtClean="0"/>
              <a:t>Agenda</a:t>
            </a:r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r="-9597"/>
          <a:stretch/>
        </p:blipFill>
        <p:spPr>
          <a:xfrm>
            <a:off x="0" y="1203597"/>
            <a:ext cx="9144000" cy="36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83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5526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 smtClean="0"/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203598"/>
            <a:ext cx="8208912" cy="334837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088"/>
              </a:buClr>
              <a:buSzPct val="120000"/>
              <a:buFont typeface="Wingdings" panose="05000000000000000000" pitchFamily="2" charset="2"/>
              <a:buChar char="§"/>
              <a:tabLst/>
              <a:defRPr lang="pl-PL" sz="19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742950" indent="-285750" algn="l">
              <a:buClr>
                <a:srgbClr val="8BB13E"/>
              </a:buClr>
              <a:buSzPct val="110000"/>
              <a:buFont typeface="Wingdings" panose="05000000000000000000" pitchFamily="2" charset="2"/>
              <a:buChar char="§"/>
              <a:defRPr sz="1900" b="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BB13E"/>
              </a:buClr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4pPr>
          </a:lstStyle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sit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amet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consectetur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adipisicing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elit,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do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eiusmod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incididunt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magna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veniam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nostrud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exercitation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ullamco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nisi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aliquip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commodo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consequat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2"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BB13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lvl="2">
              <a:spcAft>
                <a:spcPts val="600"/>
              </a:spcAft>
            </a:pPr>
            <a:endParaRPr lang="pl-PL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5148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859782"/>
            <a:ext cx="9144001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75806"/>
            <a:ext cx="9144001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321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918259" y="2841111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305780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4662675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9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027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736304" y="2841111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2717638" y="305780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5616624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5597958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-17845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-36512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896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224136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5470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4374643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5977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1981" y="408391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3315" y="430061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392488" y="408458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3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373822" y="430128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61799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7845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-822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790467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1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368152" y="408391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349486" y="430061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176464" y="408458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3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157798" y="430128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598779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580113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4575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7845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-822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790467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1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598779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580113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23" hasCustomPrompt="1"/>
          </p:nvPr>
        </p:nvSpPr>
        <p:spPr>
          <a:xfrm>
            <a:off x="35690" y="413792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7024" y="435461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2808312" y="413859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2789646" y="435528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27" hasCustomPrompt="1"/>
          </p:nvPr>
        </p:nvSpPr>
        <p:spPr>
          <a:xfrm>
            <a:off x="5616624" y="4137924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7" name="Symbol zastępczy tekstu 6"/>
          <p:cNvSpPr>
            <a:spLocks noGrp="1"/>
          </p:cNvSpPr>
          <p:nvPr>
            <p:ph type="body" sz="quarter" idx="28" hasCustomPrompt="1"/>
          </p:nvPr>
        </p:nvSpPr>
        <p:spPr>
          <a:xfrm>
            <a:off x="5597958" y="4354618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485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948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146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16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5526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err="1" smtClean="0"/>
              <a:t>Slide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pl-PL" dirty="0" smtClean="0"/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203598"/>
            <a:ext cx="8136904" cy="33483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l-PL" sz="20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 algn="l">
              <a:buBlip>
                <a:blip r:embed="rId2"/>
              </a:buBlip>
              <a:defRPr/>
            </a:lvl2pPr>
            <a:lvl3pPr algn="l">
              <a:defRPr sz="2000"/>
            </a:lvl3pPr>
          </a:lstStyle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sit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amet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consectetur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adipisicing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elit,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do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eiusmod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incididunt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magna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veniam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nostrud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exercitation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ullamco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nisi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aliquip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commodo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consequat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</a:p>
          <a:p>
            <a:pPr>
              <a:spcAft>
                <a:spcPts val="600"/>
              </a:spcAft>
            </a:pP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Duis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irure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reprehenderit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voluptate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velit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esse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cillum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eu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fugiat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nulla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pariatur</a:t>
            </a:r>
            <a:r>
              <a:rPr lang="pl-P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</a:p>
          <a:p>
            <a:pPr>
              <a:spcAft>
                <a:spcPts val="600"/>
              </a:spcAft>
            </a:pP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1177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412"/>
            <a:ext cx="8460432" cy="435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Obraz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00768"/>
            <a:ext cx="4608512" cy="295118"/>
          </a:xfrm>
          <a:prstGeom prst="rect">
            <a:avLst/>
          </a:prstGeom>
        </p:spPr>
      </p:pic>
      <p:sp>
        <p:nvSpPr>
          <p:cNvPr id="4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2711562"/>
            <a:ext cx="2592288" cy="48672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endParaRPr lang="de-DE" dirty="0" smtClean="0"/>
          </a:p>
        </p:txBody>
      </p:sp>
      <p:sp>
        <p:nvSpPr>
          <p:cNvPr id="5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4355976" y="2283718"/>
            <a:ext cx="4680520" cy="1184430"/>
          </a:xfrm>
          <a:prstGeom prst="rect">
            <a:avLst/>
          </a:prstGeom>
        </p:spPr>
        <p:txBody>
          <a:bodyPr anchor="b"/>
          <a:lstStyle>
            <a:lvl1pPr marL="0" marR="0" indent="0" algn="ctr" defTabSz="914400" rtl="0" eaLnBrk="1" fontAlgn="auto" latinLnBrk="0" hangingPunct="1">
              <a:lnSpc>
                <a:spcPts val="13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lang="pl-PL" sz="2000" b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/>
            <a:r>
              <a:rPr lang="pl-P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info@comarch.pl </a:t>
            </a:r>
          </a:p>
          <a:p>
            <a:pPr algn="ctr"/>
            <a:r>
              <a:rPr lang="pl-P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www.comarch.pl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544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tekstu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55526"/>
            <a:ext cx="9144000" cy="37804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026088"/>
                </a:solidFill>
              </a:defRPr>
            </a:lvl1pPr>
          </a:lstStyle>
          <a:p>
            <a:pPr lvl="0"/>
            <a:r>
              <a:rPr lang="pl-PL" dirty="0" err="1" smtClean="0"/>
              <a:t>Bullet</a:t>
            </a:r>
            <a:r>
              <a:rPr lang="pl-PL" dirty="0" smtClean="0"/>
              <a:t> </a:t>
            </a:r>
            <a:r>
              <a:rPr lang="pl-PL" dirty="0" err="1" smtClean="0"/>
              <a:t>Points</a:t>
            </a:r>
            <a:endParaRPr lang="pl-PL" dirty="0" smtClean="0"/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4" hasCustomPrompt="1"/>
          </p:nvPr>
        </p:nvSpPr>
        <p:spPr>
          <a:xfrm>
            <a:off x="539552" y="1203598"/>
            <a:ext cx="8208912" cy="3348372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088"/>
              </a:buClr>
              <a:buSzPct val="120000"/>
              <a:buFont typeface="Wingdings" panose="05000000000000000000" pitchFamily="2" charset="2"/>
              <a:buChar char="§"/>
              <a:tabLst/>
              <a:defRPr lang="pl-PL" sz="19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742950" indent="-285750" algn="l">
              <a:buClr>
                <a:srgbClr val="8BB13E"/>
              </a:buClr>
              <a:buSzPct val="110000"/>
              <a:buFont typeface="Wingdings" panose="05000000000000000000" pitchFamily="2" charset="2"/>
              <a:buChar char="§"/>
              <a:defRPr sz="1900" b="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BB13E"/>
              </a:buClr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4pPr>
          </a:lstStyle>
          <a:p>
            <a:pPr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ipsum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sit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amet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consectetur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adipisicing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elit,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do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eiusmod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tempor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incididunt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et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dolore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magna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ad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minim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veniam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quis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nostrud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exercitation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ullamco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laboris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nisi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aliquip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commodo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consequat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 </a:t>
            </a:r>
            <a:endParaRPr lang="pl-PL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lvl="2">
              <a:spcAft>
                <a:spcPts val="600"/>
              </a:spcAft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BB13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Excepteur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sint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occaecat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cupidatat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non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proident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in culpa qui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officia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deserunt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mollit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anim id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est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pl-PL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laborum</a:t>
            </a:r>
            <a:r>
              <a:rPr lang="pl-PL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. </a:t>
            </a:r>
          </a:p>
          <a:p>
            <a:pPr lvl="2">
              <a:spcAft>
                <a:spcPts val="600"/>
              </a:spcAft>
            </a:pPr>
            <a:endParaRPr lang="pl-PL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5345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859782"/>
            <a:ext cx="9144001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75806"/>
            <a:ext cx="9144001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8309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918259" y="2841111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899593" y="305780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4662675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644009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3588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2736304" y="2841111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2717638" y="305780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5616624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5597958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-17845" y="284178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-36512" y="305847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4200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224136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5470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4374643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5977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241981" y="408391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3315" y="430061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392488" y="408458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3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373822" y="430128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9509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of speaker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17845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8" name="Symbol zastępczy tekstu 6"/>
          <p:cNvSpPr>
            <a:spLocks noGrp="1"/>
          </p:cNvSpPr>
          <p:nvPr>
            <p:ph type="body" sz="quarter" idx="11" hasCustomPrompt="1"/>
          </p:nvPr>
        </p:nvSpPr>
        <p:spPr>
          <a:xfrm>
            <a:off x="-822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2790467" y="230239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771801" y="251908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368152" y="408391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349486" y="430061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176464" y="4084588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23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157798" y="4301282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598779" y="2301720"/>
            <a:ext cx="3563889" cy="21669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26088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l-PL" dirty="0" err="1" smtClean="0"/>
              <a:t>Name</a:t>
            </a:r>
            <a:r>
              <a:rPr lang="pl-PL" dirty="0" smtClean="0"/>
              <a:t> of the speaker</a:t>
            </a:r>
            <a:endParaRPr lang="de-DE" dirty="0" smtClean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580113" y="2518414"/>
            <a:ext cx="3582555" cy="21669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rgbClr val="8BB13E"/>
                </a:solidFill>
                <a:latin typeface="+mn-lt"/>
              </a:defRPr>
            </a:lvl1pPr>
          </a:lstStyle>
          <a:p>
            <a:pPr lvl="0"/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09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4799144"/>
            <a:ext cx="827584" cy="344356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8475216" y="4779317"/>
            <a:ext cx="993328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9144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15EDF3A8-67B2-4CD0-AF58-18F7BFEE7F04}" type="slidenum">
              <a:rPr lang="de-DE" sz="1600" smtClean="0">
                <a:solidFill>
                  <a:schemeClr val="bg1"/>
                </a:solidFill>
                <a:latin typeface="+mj-lt"/>
              </a:rPr>
              <a:pPr hangingPunct="1">
                <a:lnSpc>
                  <a:spcPct val="100000"/>
                </a:lnSpc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‹#›</a:t>
            </a:fld>
            <a:endParaRPr lang="de-DE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9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58" r:id="rId2"/>
    <p:sldLayoutId id="2147483678" r:id="rId3"/>
    <p:sldLayoutId id="2147483670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9" r:id="rId14"/>
    <p:sldLayoutId id="2147483725" r:id="rId15"/>
    <p:sldLayoutId id="2147483726" r:id="rId1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416" y="4799144"/>
            <a:ext cx="827584" cy="344356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 userDrawn="1"/>
        </p:nvSpPr>
        <p:spPr bwMode="auto">
          <a:xfrm>
            <a:off x="8475216" y="4779317"/>
            <a:ext cx="993328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tIns="91440">
            <a:spAutoFit/>
          </a:bodyPr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15EDF3A8-67B2-4CD0-AF58-18F7BFEE7F04}" type="slidenum">
              <a:rPr lang="de-DE" sz="1600" smtClean="0">
                <a:solidFill>
                  <a:prstClr val="white"/>
                </a:solidFill>
              </a:rPr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‹#›</a:t>
            </a:fld>
            <a:endParaRPr lang="de-DE" sz="1600" dirty="0">
              <a:solidFill>
                <a:prstClr val="white"/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1908176" y="3561860"/>
            <a:ext cx="6192216" cy="810090"/>
          </a:xfrm>
        </p:spPr>
        <p:txBody>
          <a:bodyPr anchor="ctr"/>
          <a:lstStyle/>
          <a:p>
            <a:pPr>
              <a:spcAft>
                <a:spcPts val="1200"/>
              </a:spcAft>
            </a:pPr>
            <a:r>
              <a:rPr lang="pl-PL" dirty="0" smtClean="0"/>
              <a:t>Agile. Czy leci z nami pilot?</a:t>
            </a:r>
            <a:endParaRPr lang="pl-PL" sz="1800" dirty="0" smtClean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1"/>
          </p:nvPr>
        </p:nvSpPr>
        <p:spPr>
          <a:xfrm>
            <a:off x="1979712" y="4227934"/>
            <a:ext cx="5832475" cy="323757"/>
          </a:xfrm>
        </p:spPr>
        <p:txBody>
          <a:bodyPr anchor="ctr"/>
          <a:lstStyle/>
          <a:p>
            <a:r>
              <a:rPr lang="pl-PL" sz="2000" dirty="0" smtClean="0"/>
              <a:t>Maciej, Jacek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939000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pl-PL" dirty="0" smtClean="0"/>
              <a:t> Czym zajmują się programiści</a:t>
            </a:r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611560" y="2067694"/>
            <a:ext cx="8064896" cy="36187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pl-PL" dirty="0" smtClean="0"/>
              <a:t>80</a:t>
            </a:r>
            <a:r>
              <a:rPr lang="pl-PL" dirty="0"/>
              <a:t>% - tworzenie pionierskich rozwiązań wspomagających naukę i biznes </a:t>
            </a:r>
            <a:endParaRPr lang="pl-PL" dirty="0" smtClean="0"/>
          </a:p>
          <a:p>
            <a:pPr marL="0" indent="0"/>
            <a:endParaRPr lang="pl-PL" dirty="0" smtClean="0"/>
          </a:p>
          <a:p>
            <a:pPr marL="0" indent="0"/>
            <a:endParaRPr lang="pl-PL" dirty="0"/>
          </a:p>
          <a:p>
            <a:pPr marL="0" indent="0"/>
            <a:endParaRPr lang="pl-PL" dirty="0"/>
          </a:p>
          <a:p>
            <a:pPr marL="0" indent="0"/>
            <a:r>
              <a:rPr lang="pl-PL" dirty="0" smtClean="0"/>
              <a:t>80</a:t>
            </a:r>
            <a:r>
              <a:rPr lang="pl-PL" dirty="0"/>
              <a:t>% - powielanie kolejnych wersji oprogramowania już dostępnego na rynku</a:t>
            </a:r>
            <a:endParaRPr lang="en-US" dirty="0"/>
          </a:p>
        </p:txBody>
      </p:sp>
      <p:pic>
        <p:nvPicPr>
          <p:cNvPr id="9218" name="Picture 2" descr="https://upload.wikimedia.org/wikipedia/commons/5/58/FortranCardPROJ039.ag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006079"/>
            <a:ext cx="2232248" cy="10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crazycoolgadgets.com/wp-content/uploads/blogger/-EzTsfBBRBNg/T6eJxAfsqMI/AAAAAAAAEbE/APaVKtVMWl4/s1600/Coolest%2BGaming%2BSta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571750"/>
            <a:ext cx="1865776" cy="139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8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Pierwsze bolesne symptomy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i="1" dirty="0" err="1"/>
              <a:t>Mariner</a:t>
            </a:r>
            <a:r>
              <a:rPr lang="pl-PL" i="1" dirty="0"/>
              <a:t> 1</a:t>
            </a:r>
            <a:r>
              <a:rPr lang="pl-PL" dirty="0"/>
              <a:t> - wybuch rakiety ze statkiem do eksploracji </a:t>
            </a:r>
            <a:r>
              <a:rPr lang="pl-PL" dirty="0" err="1"/>
              <a:t>Venus</a:t>
            </a:r>
            <a:r>
              <a:rPr lang="pl-PL" dirty="0"/>
              <a:t> - 18,5 mln $</a:t>
            </a:r>
          </a:p>
          <a:p>
            <a:r>
              <a:rPr lang="pl-PL" i="1" dirty="0"/>
              <a:t>Therac-25 – </a:t>
            </a:r>
            <a:r>
              <a:rPr lang="pl-PL" dirty="0"/>
              <a:t>medycyna- śmierć pacjentów z powodu nadmiernego napromieniowania</a:t>
            </a:r>
          </a:p>
          <a:p>
            <a:r>
              <a:rPr lang="pl-PL" dirty="0"/>
              <a:t>Wybuch rakiety </a:t>
            </a:r>
            <a:r>
              <a:rPr lang="pl-PL" i="1" dirty="0" err="1"/>
              <a:t>Ariane</a:t>
            </a:r>
            <a:r>
              <a:rPr lang="pl-PL" i="1" dirty="0"/>
              <a:t> </a:t>
            </a:r>
            <a:r>
              <a:rPr lang="pl-PL" i="1" dirty="0" smtClean="0"/>
              <a:t>5</a:t>
            </a:r>
            <a:endParaRPr lang="en-US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0242" name="Picture 2" descr="https://encrypted-tbn3.gstatic.com/images?q=tbn:ANd9GcTrXsaiMVRzCg-4IK3gj4aigKGBI9k-Z7xoLh97mYuoGVOPEQJ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355726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Przyczyny kryzysu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Zakup komputera w tamtych czasach to koszt rzędu miliona $</a:t>
            </a:r>
          </a:p>
          <a:p>
            <a:r>
              <a:rPr lang="pl-PL" dirty="0"/>
              <a:t>Jeszcze na początku lat 80 tych programista po studiach otrzymywał pensję 15k $ </a:t>
            </a:r>
            <a:r>
              <a:rPr lang="pl-PL" dirty="0" smtClean="0"/>
              <a:t>rocznie</a:t>
            </a:r>
          </a:p>
          <a:p>
            <a:r>
              <a:rPr lang="pl-PL" dirty="0" smtClean="0"/>
              <a:t>Komputery były wykorzystywane w 100%</a:t>
            </a:r>
          </a:p>
          <a:p>
            <a:r>
              <a:rPr lang="pl-PL" dirty="0" smtClean="0"/>
              <a:t>Liczyła się każda sekunda , bajt pamięci, wygrywał ten kto optymalizował kod.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Koszty komputerów </a:t>
            </a:r>
            <a:r>
              <a:rPr lang="pl-PL" dirty="0" err="1" smtClean="0"/>
              <a:t>vs</a:t>
            </a:r>
            <a:r>
              <a:rPr lang="pl-PL" dirty="0" smtClean="0"/>
              <a:t> koszty programistów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Wykres 8"/>
          <p:cNvGraphicFramePr/>
          <p:nvPr>
            <p:extLst>
              <p:ext uri="{D42A27DB-BD31-4B8C-83A1-F6EECF244321}">
                <p14:modId xmlns:p14="http://schemas.microsoft.com/office/powerpoint/2010/main" val="618892173"/>
              </p:ext>
            </p:extLst>
          </p:nvPr>
        </p:nvGraphicFramePr>
        <p:xfrm>
          <a:off x="1043608" y="1028867"/>
          <a:ext cx="6761618" cy="4114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pole tekstowe 9"/>
          <p:cNvSpPr txBox="1"/>
          <p:nvPr/>
        </p:nvSpPr>
        <p:spPr bwMode="auto">
          <a:xfrm>
            <a:off x="1493659" y="1221600"/>
            <a:ext cx="1005725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6858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pl-PL" sz="1350" dirty="0" err="1"/>
              <a:t>Millions</a:t>
            </a:r>
            <a:r>
              <a:rPr lang="pl-PL" sz="1350" dirty="0"/>
              <a:t> of $</a:t>
            </a:r>
            <a:endParaRPr lang="en-US" sz="1350" dirty="0" err="1"/>
          </a:p>
        </p:txBody>
      </p:sp>
      <p:sp>
        <p:nvSpPr>
          <p:cNvPr id="11" name="pole tekstowe 10"/>
          <p:cNvSpPr txBox="1"/>
          <p:nvPr/>
        </p:nvSpPr>
        <p:spPr bwMode="auto">
          <a:xfrm>
            <a:off x="6300192" y="3111810"/>
            <a:ext cx="1072986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6858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pl-PL" sz="1350" dirty="0" err="1"/>
              <a:t>Up</a:t>
            </a:r>
            <a:r>
              <a:rPr lang="pl-PL" sz="1350" dirty="0"/>
              <a:t> to 150 k $</a:t>
            </a:r>
            <a:endParaRPr lang="en-US" sz="1350" dirty="0" err="1"/>
          </a:p>
        </p:txBody>
      </p:sp>
    </p:spTree>
    <p:extLst>
      <p:ext uri="{BB962C8B-B14F-4D97-AF65-F5344CB8AC3E}">
        <p14:creationId xmlns:p14="http://schemas.microsoft.com/office/powerpoint/2010/main" val="11046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Przyczyny kryzysu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Łatwy dostęp do narzędzi programistycznych</a:t>
            </a:r>
          </a:p>
          <a:p>
            <a:r>
              <a:rPr lang="pl-PL" dirty="0" smtClean="0"/>
              <a:t>Rosnąca złożoność programów</a:t>
            </a:r>
          </a:p>
          <a:p>
            <a:r>
              <a:rPr lang="pl-PL" dirty="0" smtClean="0"/>
              <a:t>Niezależne budowanie od 0 kolejnych wersji oprogramowania realizujących te same zadania</a:t>
            </a:r>
          </a:p>
          <a:p>
            <a:r>
              <a:rPr lang="pl-PL" dirty="0" smtClean="0"/>
              <a:t>Realizowanych jest coraz więcej projektów w tym samym czasie przez te same zasoby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2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pl-PL" dirty="0" smtClean="0"/>
              <a:t>Agile – </a:t>
            </a:r>
            <a:r>
              <a:rPr lang="pl-PL" dirty="0" err="1" smtClean="0"/>
              <a:t>Manifesto</a:t>
            </a:r>
            <a:r>
              <a:rPr lang="pl-PL" dirty="0" smtClean="0"/>
              <a:t> </a:t>
            </a:r>
            <a:r>
              <a:rPr lang="en-US" sz="1400" dirty="0">
                <a:solidFill>
                  <a:srgbClr val="002060"/>
                </a:solidFill>
              </a:rPr>
              <a:t>http://agilemanifesto.org/</a:t>
            </a:r>
          </a:p>
          <a:p>
            <a:pPr marL="0" indent="0" algn="ctr">
              <a:buNone/>
            </a:pPr>
            <a:endParaRPr lang="pl-PL" dirty="0" smtClean="0"/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250826" y="1167594"/>
            <a:ext cx="7921574" cy="36187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/>
            <a:endParaRPr lang="pl-PL" sz="2100" dirty="0"/>
          </a:p>
          <a:p>
            <a:pPr marL="0" indent="0" algn="ctr">
              <a:buNone/>
            </a:pPr>
            <a:r>
              <a:rPr lang="en-US" b="1" dirty="0"/>
              <a:t>Individuals and interactions over processes and </a:t>
            </a:r>
            <a:r>
              <a:rPr lang="en-US" b="1" dirty="0" smtClean="0"/>
              <a:t>tools</a:t>
            </a:r>
            <a:endParaRPr lang="pl-PL" b="1" dirty="0" smtClean="0"/>
          </a:p>
          <a:p>
            <a:pPr marL="0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Working software over comprehensive </a:t>
            </a:r>
            <a:r>
              <a:rPr lang="en-US" b="1" dirty="0" smtClean="0"/>
              <a:t>documentation</a:t>
            </a:r>
            <a:endParaRPr lang="pl-PL" b="1" dirty="0" smtClean="0"/>
          </a:p>
          <a:p>
            <a:pPr marL="0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Customer collaboration over contract </a:t>
            </a:r>
            <a:r>
              <a:rPr lang="en-US" b="1" dirty="0" smtClean="0"/>
              <a:t>negotiation</a:t>
            </a:r>
            <a:endParaRPr lang="pl-PL" b="1" dirty="0" smtClean="0"/>
          </a:p>
          <a:p>
            <a:pPr marL="0" indent="0" algn="ctr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Responding to change over following a plan</a:t>
            </a:r>
          </a:p>
        </p:txBody>
      </p:sp>
      <p:pic>
        <p:nvPicPr>
          <p:cNvPr id="4" name="Picture 2" descr="Larg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1799" y="3723878"/>
            <a:ext cx="1528352" cy="10178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99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pl-PL" dirty="0" smtClean="0"/>
              <a:t>Agile - </a:t>
            </a:r>
            <a:r>
              <a:rPr lang="pl-PL" dirty="0" err="1" smtClean="0"/>
              <a:t>Manifesto</a:t>
            </a:r>
            <a:endParaRPr lang="pl-PL" dirty="0" smtClean="0"/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250826" y="1167594"/>
            <a:ext cx="8425630" cy="36187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endParaRPr lang="pl-PL" sz="3600" b="1" dirty="0"/>
          </a:p>
          <a:p>
            <a:pPr marL="0" indent="0" algn="ctr">
              <a:buNone/>
            </a:pPr>
            <a:r>
              <a:rPr lang="en-US" sz="3600" b="1" dirty="0"/>
              <a:t>Individuals and interactions </a:t>
            </a:r>
            <a:endParaRPr lang="pl-PL" sz="3600" b="1" dirty="0" smtClean="0"/>
          </a:p>
          <a:p>
            <a:pPr marL="0" indent="0" algn="ctr">
              <a:buNone/>
            </a:pPr>
            <a:r>
              <a:rPr lang="pl-PL" sz="3600" dirty="0" smtClean="0"/>
              <a:t>o</a:t>
            </a:r>
            <a:r>
              <a:rPr lang="en-US" sz="3600" dirty="0" err="1" smtClean="0"/>
              <a:t>ver</a:t>
            </a:r>
            <a:r>
              <a:rPr lang="en-US" sz="3600" dirty="0" smtClean="0"/>
              <a:t> </a:t>
            </a:r>
            <a:r>
              <a:rPr lang="en-US" sz="3600" dirty="0"/>
              <a:t>processes and tools</a:t>
            </a:r>
            <a:br>
              <a:rPr lang="en-US" sz="3600" dirty="0"/>
            </a:br>
            <a:endParaRPr lang="pl-PL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2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Agile - </a:t>
            </a:r>
            <a:r>
              <a:rPr lang="pl-PL" dirty="0" err="1" smtClean="0"/>
              <a:t>Manifesto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/>
            <a:endParaRPr lang="pl-PL" b="1" dirty="0" smtClean="0"/>
          </a:p>
          <a:p>
            <a:pPr marL="0" indent="0" algn="ctr"/>
            <a:endParaRPr lang="pl-PL" b="1" dirty="0"/>
          </a:p>
          <a:p>
            <a:pPr marL="0" indent="0" algn="ctr">
              <a:buNone/>
            </a:pPr>
            <a:r>
              <a:rPr lang="en-US" sz="3600" b="1" dirty="0" smtClean="0"/>
              <a:t>Working software</a:t>
            </a:r>
            <a:r>
              <a:rPr lang="en-US" sz="3600" dirty="0" smtClean="0"/>
              <a:t> </a:t>
            </a:r>
            <a:endParaRPr lang="pl-PL" sz="3600" dirty="0" smtClean="0"/>
          </a:p>
          <a:p>
            <a:pPr marL="0" indent="0" algn="ctr">
              <a:buNone/>
            </a:pPr>
            <a:r>
              <a:rPr lang="en-US" sz="3600" dirty="0" smtClean="0"/>
              <a:t>over comprehensive documentation</a:t>
            </a:r>
            <a:br>
              <a:rPr lang="en-US" sz="3600" dirty="0" smtClean="0"/>
            </a:br>
            <a:endParaRPr lang="pl-PL" sz="3600" b="1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6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Agile - </a:t>
            </a:r>
            <a:r>
              <a:rPr lang="pl-PL" dirty="0" err="1" smtClean="0"/>
              <a:t>Manifesto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pl-PL" b="1" dirty="0" smtClean="0"/>
          </a:p>
          <a:p>
            <a:pPr marL="0" indent="0">
              <a:buNone/>
            </a:pPr>
            <a:endParaRPr lang="pl-PL" b="1" dirty="0"/>
          </a:p>
          <a:p>
            <a:pPr marL="0" indent="0" algn="ctr">
              <a:buNone/>
            </a:pPr>
            <a:r>
              <a:rPr lang="en-US" sz="3400" b="1" dirty="0" smtClean="0"/>
              <a:t>Customer collaboration </a:t>
            </a:r>
            <a:endParaRPr lang="pl-PL" sz="3400" b="1" dirty="0" smtClean="0"/>
          </a:p>
          <a:p>
            <a:pPr marL="0" indent="0" algn="ctr">
              <a:buNone/>
            </a:pPr>
            <a:r>
              <a:rPr lang="pl-PL" sz="3400" dirty="0" smtClean="0"/>
              <a:t>o</a:t>
            </a:r>
            <a:r>
              <a:rPr lang="en-US" sz="3400" dirty="0" err="1" smtClean="0"/>
              <a:t>ver</a:t>
            </a:r>
            <a:r>
              <a:rPr lang="en-US" sz="3400" dirty="0" smtClean="0"/>
              <a:t> contract negotiation</a:t>
            </a:r>
            <a:br>
              <a:rPr lang="en-US" sz="3400" dirty="0" smtClean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5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Agile - </a:t>
            </a:r>
            <a:r>
              <a:rPr lang="pl-PL" dirty="0" err="1" smtClean="0"/>
              <a:t>Manifesto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 algn="ctr">
              <a:buNone/>
            </a:pPr>
            <a:endParaRPr lang="pl-PL" sz="3400" b="1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pl-PL" sz="34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400" b="1" dirty="0" smtClean="0">
                <a:solidFill>
                  <a:srgbClr val="00B050"/>
                </a:solidFill>
              </a:rPr>
              <a:t>Responding to change </a:t>
            </a:r>
            <a:endParaRPr lang="pl-PL" sz="3400" b="1" dirty="0" smtClean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400" dirty="0" smtClean="0">
                <a:solidFill>
                  <a:srgbClr val="00B050"/>
                </a:solidFill>
              </a:rPr>
              <a:t>over following a plan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68712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ymbol zastępczy tekstu 2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pl-PL" dirty="0" smtClean="0"/>
              <a:t>       </a:t>
            </a:r>
            <a:endParaRPr lang="en-US" dirty="0"/>
          </a:p>
        </p:txBody>
      </p:sp>
      <p:pic>
        <p:nvPicPr>
          <p:cNvPr id="1026" name="Picture 2" descr="http://rlv.zcache.com/metal_background_business_cards-re45e5f21f5ea46989157f5d4ad0cb78d_i579t_8byvr_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9" b="20525"/>
          <a:stretch/>
        </p:blipFill>
        <p:spPr bwMode="auto">
          <a:xfrm>
            <a:off x="467544" y="810746"/>
            <a:ext cx="340831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>
          <a:xfrm>
            <a:off x="755148" y="1119960"/>
            <a:ext cx="2833106" cy="1301849"/>
          </a:xfrm>
        </p:spPr>
        <p:txBody>
          <a:bodyPr/>
          <a:lstStyle/>
          <a:p>
            <a:pPr marL="0" indent="0">
              <a:buNone/>
            </a:pPr>
            <a:r>
              <a:rPr lang="pl-PL" sz="1800" dirty="0" smtClean="0"/>
              <a:t>Jacek Makola </a:t>
            </a:r>
            <a:endParaRPr lang="pl-PL" sz="1800" b="1" dirty="0"/>
          </a:p>
          <a:p>
            <a:endParaRPr lang="pl-PL" sz="1000" dirty="0" smtClean="0"/>
          </a:p>
          <a:p>
            <a:r>
              <a:rPr lang="pl-PL" sz="1000" dirty="0" err="1" smtClean="0"/>
              <a:t>R&amp;DManager</a:t>
            </a:r>
            <a:r>
              <a:rPr lang="pl-PL" sz="1000" dirty="0" smtClean="0"/>
              <a:t> </a:t>
            </a:r>
            <a:r>
              <a:rPr lang="pl-PL" sz="1000" dirty="0"/>
              <a:t>– Comarch</a:t>
            </a:r>
          </a:p>
          <a:p>
            <a:r>
              <a:rPr lang="pl-PL" sz="1000" dirty="0" err="1"/>
              <a:t>MSc</a:t>
            </a:r>
            <a:r>
              <a:rPr lang="pl-PL" sz="1000" dirty="0"/>
              <a:t> </a:t>
            </a:r>
            <a:r>
              <a:rPr lang="pl-PL" sz="1000" dirty="0" err="1"/>
              <a:t>in</a:t>
            </a:r>
            <a:r>
              <a:rPr lang="pl-PL" sz="1000" dirty="0"/>
              <a:t> </a:t>
            </a:r>
            <a:r>
              <a:rPr lang="pl-PL" sz="1000" dirty="0" err="1"/>
              <a:t>Physics</a:t>
            </a:r>
            <a:endParaRPr lang="pl-PL" sz="1000" dirty="0"/>
          </a:p>
          <a:p>
            <a:r>
              <a:rPr lang="pl-PL" sz="1000" dirty="0"/>
              <a:t>&gt; </a:t>
            </a:r>
            <a:r>
              <a:rPr lang="pl-PL" sz="1000" dirty="0" smtClean="0"/>
              <a:t>20 </a:t>
            </a:r>
            <a:r>
              <a:rPr lang="pl-PL" sz="1000" dirty="0"/>
              <a:t>lat w </a:t>
            </a:r>
            <a:r>
              <a:rPr lang="pl-PL" sz="1000" dirty="0" smtClean="0"/>
              <a:t>branży IT</a:t>
            </a:r>
            <a:endParaRPr lang="pl-PL" sz="1000" dirty="0"/>
          </a:p>
          <a:p>
            <a:r>
              <a:rPr lang="pl-PL" sz="1000" dirty="0"/>
              <a:t>PMP</a:t>
            </a:r>
            <a:endParaRPr lang="en-US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79" y="1056509"/>
            <a:ext cx="7143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rlv.zcache.com/metal_background_business_cards-re45e5f21f5ea46989157f5d4ad0cb78d_i579t_8byvr_51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2" b="18410"/>
          <a:stretch/>
        </p:blipFill>
        <p:spPr bwMode="auto">
          <a:xfrm>
            <a:off x="4643847" y="2643758"/>
            <a:ext cx="3408313" cy="20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ymbol zastępczy tekstu 1"/>
          <p:cNvSpPr>
            <a:spLocks noGrp="1"/>
          </p:cNvSpPr>
          <p:nvPr>
            <p:ph type="body" sz="quarter" idx="13"/>
          </p:nvPr>
        </p:nvSpPr>
        <p:spPr>
          <a:xfrm>
            <a:off x="4931450" y="2931791"/>
            <a:ext cx="2833106" cy="1301849"/>
          </a:xfrm>
        </p:spPr>
        <p:txBody>
          <a:bodyPr/>
          <a:lstStyle/>
          <a:p>
            <a:pPr marL="0" indent="0">
              <a:buNone/>
            </a:pPr>
            <a:r>
              <a:rPr lang="pl-PL" sz="1800" dirty="0" smtClean="0"/>
              <a:t>Maciej Grzywaczewski</a:t>
            </a:r>
          </a:p>
          <a:p>
            <a:pPr marL="0" indent="0">
              <a:buNone/>
            </a:pPr>
            <a:endParaRPr lang="pl-PL" sz="1800" b="1" dirty="0"/>
          </a:p>
          <a:p>
            <a:r>
              <a:rPr lang="pl-PL" sz="1000" dirty="0" smtClean="0"/>
              <a:t>Java Developer</a:t>
            </a:r>
          </a:p>
          <a:p>
            <a:r>
              <a:rPr lang="pl-PL" sz="1000" dirty="0" smtClean="0"/>
              <a:t>IT Student</a:t>
            </a:r>
          </a:p>
          <a:p>
            <a:r>
              <a:rPr lang="pl-PL" sz="1000" dirty="0" smtClean="0"/>
              <a:t>&lt; </a:t>
            </a:r>
            <a:r>
              <a:rPr lang="pl-PL" sz="1000" dirty="0"/>
              <a:t>20 lat w branży IT</a:t>
            </a:r>
          </a:p>
          <a:p>
            <a:endParaRPr lang="pl-PL" sz="1000" dirty="0" smtClean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02" y="3387873"/>
            <a:ext cx="843558" cy="843558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6129">
            <a:off x="5675513" y="937429"/>
            <a:ext cx="2082421" cy="135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>
          <a:xfrm>
            <a:off x="694579" y="-445069"/>
            <a:ext cx="7210336" cy="3185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1102706"/>
            <a:ext cx="7488832" cy="4013826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16" y="378326"/>
            <a:ext cx="6876899" cy="47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Podstawowe pojęcia</a:t>
            </a:r>
            <a:endParaRPr lang="en-US" dirty="0"/>
          </a:p>
        </p:txBody>
      </p:sp>
      <p:pic>
        <p:nvPicPr>
          <p:cNvPr id="68610" name="Picture 2" descr="http://2.bp.blogspot.com/-mMG7A6jXFjM/T4vuruZzzsI/AAAAAAAAHaI/bQ2VcUmz1ng/s1600/scrum-cyc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31590"/>
            <a:ext cx="6916979" cy="3438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28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Review</a:t>
            </a:r>
            <a:r>
              <a:rPr lang="pl-PL" dirty="0" smtClean="0"/>
              <a:t> &amp; Planning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2"/>
          <a:srcRect t="26400" r="80413" b="39023"/>
          <a:stretch/>
        </p:blipFill>
        <p:spPr>
          <a:xfrm>
            <a:off x="971600" y="1168004"/>
            <a:ext cx="7003032" cy="3476922"/>
          </a:xfrm>
          <a:prstGeom prst="rect">
            <a:avLst/>
          </a:prstGeom>
        </p:spPr>
      </p:pic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42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7870" t="18500" r="50984" b="11501"/>
          <a:stretch/>
        </p:blipFill>
        <p:spPr>
          <a:xfrm>
            <a:off x="244502" y="1168004"/>
            <a:ext cx="7824973" cy="37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6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Work</a:t>
            </a:r>
            <a:r>
              <a:rPr lang="pl-PL" dirty="0" smtClean="0"/>
              <a:t> </a:t>
            </a:r>
            <a:r>
              <a:rPr lang="pl-PL" dirty="0" err="1" smtClean="0"/>
              <a:t>progress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346" y="1437624"/>
            <a:ext cx="6698654" cy="2790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ole tekstowe 5"/>
          <p:cNvSpPr txBox="1"/>
          <p:nvPr/>
        </p:nvSpPr>
        <p:spPr bwMode="auto">
          <a:xfrm>
            <a:off x="4950042" y="1653648"/>
            <a:ext cx="441468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6858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pl-PL" sz="1350" b="1" dirty="0">
                <a:solidFill>
                  <a:srgbClr val="002060"/>
                </a:solidFill>
              </a:rPr>
              <a:t>90%</a:t>
            </a:r>
            <a:endParaRPr lang="en-US" sz="1350" b="1" dirty="0" err="1">
              <a:solidFill>
                <a:srgbClr val="002060"/>
              </a:solidFill>
            </a:endParaRPr>
          </a:p>
        </p:txBody>
      </p:sp>
      <p:sp>
        <p:nvSpPr>
          <p:cNvPr id="7" name="pole tekstowe 6"/>
          <p:cNvSpPr txBox="1"/>
          <p:nvPr/>
        </p:nvSpPr>
        <p:spPr bwMode="auto">
          <a:xfrm>
            <a:off x="4950042" y="2031690"/>
            <a:ext cx="441468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6858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pl-PL" sz="1350" b="1" dirty="0">
                <a:solidFill>
                  <a:srgbClr val="002060"/>
                </a:solidFill>
              </a:rPr>
              <a:t>85%</a:t>
            </a:r>
            <a:endParaRPr lang="en-US" sz="1350" b="1" dirty="0" err="1">
              <a:solidFill>
                <a:srgbClr val="002060"/>
              </a:solidFill>
            </a:endParaRPr>
          </a:p>
        </p:txBody>
      </p:sp>
      <p:sp>
        <p:nvSpPr>
          <p:cNvPr id="8" name="pole tekstowe 7"/>
          <p:cNvSpPr txBox="1"/>
          <p:nvPr/>
        </p:nvSpPr>
        <p:spPr bwMode="auto">
          <a:xfrm>
            <a:off x="4680012" y="3273828"/>
            <a:ext cx="441468" cy="311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6858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pl-PL" sz="1350" b="1" dirty="0">
                <a:solidFill>
                  <a:srgbClr val="002060"/>
                </a:solidFill>
              </a:rPr>
              <a:t>75%</a:t>
            </a:r>
            <a:endParaRPr lang="en-US" sz="1350" b="1" dirty="0" err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 smtClean="0"/>
              <a:t>Burndown</a:t>
            </a:r>
            <a:r>
              <a:rPr lang="pl-PL" dirty="0" smtClean="0"/>
              <a:t> chart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31590"/>
            <a:ext cx="857441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19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 smtClean="0"/>
              <a:t>Review</a:t>
            </a:r>
            <a:r>
              <a:rPr lang="pl-PL" dirty="0" smtClean="0"/>
              <a:t> Meeting – Przykład prezentacji funkcjonalności:</a:t>
            </a:r>
          </a:p>
          <a:p>
            <a:pPr marL="0" indent="0">
              <a:buNone/>
            </a:pPr>
            <a:r>
              <a:rPr lang="pl-PL" sz="1100" dirty="0" smtClean="0"/>
              <a:t> </a:t>
            </a:r>
            <a:endParaRPr lang="en-US" sz="1100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1350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/>
          <a:srcRect l="7475" t="26901" r="59056" b="17101"/>
          <a:stretch/>
        </p:blipFill>
        <p:spPr>
          <a:xfrm>
            <a:off x="247790" y="1016870"/>
            <a:ext cx="8140634" cy="38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5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Review</a:t>
            </a:r>
            <a:r>
              <a:rPr lang="pl-PL" dirty="0"/>
              <a:t> Meeting – Przykład prezentacji funkcjonalności</a:t>
            </a:r>
            <a:r>
              <a:rPr lang="pl-PL" dirty="0" smtClean="0"/>
              <a:t>: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62" y="1006079"/>
            <a:ext cx="6499851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>
          <a:xfrm>
            <a:off x="250826" y="627534"/>
            <a:ext cx="8569325" cy="378619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Code</a:t>
            </a:r>
            <a:r>
              <a:rPr lang="pl-PL" dirty="0" smtClean="0"/>
              <a:t> </a:t>
            </a:r>
            <a:r>
              <a:rPr lang="pl-PL" dirty="0" err="1" smtClean="0"/>
              <a:t>Review</a:t>
            </a:r>
            <a:r>
              <a:rPr lang="pl-PL" dirty="0" smtClean="0"/>
              <a:t> -  Tradycja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58151" t="49798" r="8055" b="14848"/>
          <a:stretch/>
        </p:blipFill>
        <p:spPr>
          <a:xfrm>
            <a:off x="-11776" y="1574317"/>
            <a:ext cx="9094528" cy="264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3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Review</a:t>
            </a:r>
            <a:r>
              <a:rPr lang="pl-PL" dirty="0"/>
              <a:t> -  </a:t>
            </a:r>
            <a:r>
              <a:rPr lang="pl-PL" dirty="0" smtClean="0"/>
              <a:t>Narzędzie </a:t>
            </a:r>
            <a:r>
              <a:rPr lang="pl-PL" dirty="0" err="1" smtClean="0"/>
              <a:t>Crucible</a:t>
            </a:r>
            <a:endParaRPr lang="pl-PL" dirty="0"/>
          </a:p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Narzędzia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t="22701" r="64765" b="17101"/>
          <a:stretch/>
        </p:blipFill>
        <p:spPr>
          <a:xfrm>
            <a:off x="250826" y="1181367"/>
            <a:ext cx="7560840" cy="36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14635"/>
            <a:ext cx="2664296" cy="437033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6047675" cy="314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76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Zagadka z linami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pl-PL" dirty="0" smtClean="0"/>
              <a:t>Mamy 2 liny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l-PL" dirty="0" smtClean="0"/>
              <a:t>Każda z nich pali się równą godzinę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l-PL" dirty="0" smtClean="0"/>
              <a:t>Każda z nich ma różne przekroje, długości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Potrzebujemy odmierzyć 15 minut</a:t>
            </a:r>
            <a:br>
              <a:rPr lang="pl-PL" dirty="0" smtClean="0"/>
            </a:br>
            <a:r>
              <a:rPr lang="pl-PL" dirty="0" smtClean="0"/>
              <a:t>Jak?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15566"/>
            <a:ext cx="2193032" cy="164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7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Mini gra - estymacje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7" y="1168004"/>
            <a:ext cx="3529086" cy="467642"/>
          </a:xfrm>
        </p:spPr>
        <p:txBody>
          <a:bodyPr/>
          <a:lstStyle/>
          <a:p>
            <a:r>
              <a:rPr lang="pl-PL" dirty="0" smtClean="0"/>
              <a:t>Jak wysokie są wieże?</a:t>
            </a:r>
            <a:endParaRPr lang="pl-PL" dirty="0"/>
          </a:p>
        </p:txBody>
      </p:sp>
      <p:pic>
        <p:nvPicPr>
          <p:cNvPr id="8194" name="Picture 2" descr="https://upload.wikimedia.org/wikipedia/commons/thumb/4/4e/Dubai-CN-Sears-towers.svg/440px-Dubai-CN-Sears-tower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67494"/>
            <a:ext cx="2323458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ymbol zastępczy tekstu 2"/>
          <p:cNvSpPr txBox="1">
            <a:spLocks/>
          </p:cNvSpPr>
          <p:nvPr/>
        </p:nvSpPr>
        <p:spPr>
          <a:xfrm>
            <a:off x="250827" y="1923678"/>
            <a:ext cx="3529086" cy="46764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Tx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Środkowa ma 550 m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3563888" y="285290"/>
            <a:ext cx="216025" cy="4590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93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Story </a:t>
            </a:r>
            <a:r>
              <a:rPr lang="pl-PL" dirty="0" err="1" smtClean="0"/>
              <a:t>points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Ponieważ słabo estymujemy dopuszczamy skalę „logarytmiczną” lub liczby z ciągu </a:t>
            </a:r>
            <a:r>
              <a:rPr lang="pl-PL" dirty="0" err="1" smtClean="0"/>
              <a:t>fibonacciego</a:t>
            </a:r>
            <a:endParaRPr lang="pl-PL" dirty="0" smtClean="0"/>
          </a:p>
          <a:p>
            <a:endParaRPr lang="pl-PL" dirty="0" smtClean="0"/>
          </a:p>
          <a:p>
            <a:r>
              <a:rPr lang="en-US" dirty="0" smtClean="0"/>
              <a:t>1,2,4,8,16</a:t>
            </a:r>
            <a:endParaRPr lang="pl-PL" dirty="0" smtClean="0"/>
          </a:p>
          <a:p>
            <a:endParaRPr lang="pl-PL" dirty="0" smtClean="0"/>
          </a:p>
          <a:p>
            <a:r>
              <a:rPr lang="en-US" dirty="0" smtClean="0"/>
              <a:t>X S, S, M, L, </a:t>
            </a:r>
            <a:r>
              <a:rPr lang="pl-PL" dirty="0" smtClean="0"/>
              <a:t>X</a:t>
            </a:r>
            <a:r>
              <a:rPr lang="en-US" dirty="0" smtClean="0"/>
              <a:t> L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10349"/>
            <a:ext cx="3865543" cy="28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6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Estymacje</a:t>
            </a:r>
            <a:endParaRPr lang="pl-PL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63952"/>
            <a:ext cx="65" cy="17851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sz="1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26132"/>
              </p:ext>
            </p:extLst>
          </p:nvPr>
        </p:nvGraphicFramePr>
        <p:xfrm>
          <a:off x="827584" y="4155926"/>
          <a:ext cx="7886700" cy="365760"/>
        </p:xfrm>
        <a:graphic>
          <a:graphicData uri="http://schemas.openxmlformats.org/drawingml/2006/table">
            <a:tbl>
              <a:tblPr/>
              <a:tblGrid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  <a:gridCol w="788670"/>
              </a:tblGrid>
              <a:tr h="0"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13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21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34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55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>
                          <a:effectLst/>
                        </a:rPr>
                        <a:t>89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dirty="0">
                          <a:effectLst/>
                        </a:rPr>
                        <a:t>144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27584" y="4155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683568" y="120359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Warsztat o agile w COMARCH</a:t>
            </a:r>
            <a:endParaRPr lang="pl-PL" dirty="0"/>
          </a:p>
        </p:txBody>
      </p:sp>
      <p:grpSp>
        <p:nvGrpSpPr>
          <p:cNvPr id="11" name="Grupa 10"/>
          <p:cNvGrpSpPr/>
          <p:nvPr/>
        </p:nvGrpSpPr>
        <p:grpSpPr>
          <a:xfrm>
            <a:off x="710835" y="860323"/>
            <a:ext cx="7312241" cy="2667000"/>
            <a:chOff x="710835" y="860323"/>
            <a:chExt cx="7312241" cy="2667000"/>
          </a:xfrm>
        </p:grpSpPr>
        <p:sp>
          <p:nvSpPr>
            <p:cNvPr id="12" name="pole tekstowe 11"/>
            <p:cNvSpPr txBox="1"/>
            <p:nvPr/>
          </p:nvSpPr>
          <p:spPr>
            <a:xfrm>
              <a:off x="710835" y="1585783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Przeczytanie książki  </a:t>
              </a:r>
              <a:endParaRPr lang="pl-PL" dirty="0"/>
            </a:p>
          </p:txBody>
        </p:sp>
        <p:pic>
          <p:nvPicPr>
            <p:cNvPr id="11271" name="Picture 7" descr="http://merlin.pl/Algorytmy-struktury-danych-programy_Niklaus-Wirth,images_product,21,83-204-2740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860323"/>
              <a:ext cx="18669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pole tekstowe 16"/>
          <p:cNvSpPr txBox="1"/>
          <p:nvPr/>
        </p:nvSpPr>
        <p:spPr>
          <a:xfrm>
            <a:off x="683568" y="202676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Przejazd do Warszawy</a:t>
            </a:r>
            <a:endParaRPr lang="pl-PL" dirty="0"/>
          </a:p>
        </p:txBody>
      </p:sp>
      <p:sp>
        <p:nvSpPr>
          <p:cNvPr id="18" name="pole tekstowe 17"/>
          <p:cNvSpPr txBox="1"/>
          <p:nvPr/>
        </p:nvSpPr>
        <p:spPr>
          <a:xfrm>
            <a:off x="683567" y="2534819"/>
            <a:ext cx="467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Przygotowanie się do egzaminu z sieci</a:t>
            </a:r>
            <a:endParaRPr lang="pl-PL" dirty="0"/>
          </a:p>
        </p:txBody>
      </p:sp>
      <p:sp>
        <p:nvSpPr>
          <p:cNvPr id="19" name="pole tekstowe 18"/>
          <p:cNvSpPr txBox="1"/>
          <p:nvPr/>
        </p:nvSpPr>
        <p:spPr>
          <a:xfrm>
            <a:off x="678463" y="3077179"/>
            <a:ext cx="467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Zostanie prezesem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8" y="1815649"/>
            <a:ext cx="3602086" cy="2025737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479" y="1420214"/>
            <a:ext cx="2712977" cy="1799608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85" y="1626739"/>
            <a:ext cx="2674424" cy="181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Co możemy zrobić razem?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539552" y="1347614"/>
            <a:ext cx="4968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/>
              <a:t>Zasady:</a:t>
            </a:r>
          </a:p>
          <a:p>
            <a:endParaRPr lang="pl-PL" sz="2400" dirty="0" smtClean="0"/>
          </a:p>
          <a:p>
            <a:r>
              <a:rPr lang="pl-PL" dirty="0" smtClean="0"/>
              <a:t>Nie </a:t>
            </a:r>
            <a:r>
              <a:rPr lang="pl-PL" dirty="0"/>
              <a:t>można </a:t>
            </a:r>
            <a:r>
              <a:rPr lang="pl-PL" dirty="0" smtClean="0"/>
              <a:t>podawać z ręki do ręki. Piłka </a:t>
            </a:r>
            <a:r>
              <a:rPr lang="pl-PL" dirty="0"/>
              <a:t>musi „poczuć powietrze</a:t>
            </a:r>
            <a:r>
              <a:rPr lang="pl-PL" dirty="0" smtClean="0"/>
              <a:t>”.</a:t>
            </a:r>
          </a:p>
          <a:p>
            <a:endParaRPr lang="pl-PL" dirty="0"/>
          </a:p>
          <a:p>
            <a:r>
              <a:rPr lang="pl-PL" dirty="0"/>
              <a:t>Nie ma drogi na skróty</a:t>
            </a:r>
          </a:p>
          <a:p>
            <a:endParaRPr lang="pl-PL" dirty="0" smtClean="0"/>
          </a:p>
          <a:p>
            <a:r>
              <a:rPr lang="pl-PL" dirty="0" smtClean="0"/>
              <a:t>Wyróżniona </a:t>
            </a:r>
            <a:r>
              <a:rPr lang="pl-PL" dirty="0"/>
              <a:t>osoba liczy ile razy piłka do niej dotarła</a:t>
            </a:r>
          </a:p>
          <a:p>
            <a:endParaRPr lang="pl-PL" dirty="0" smtClean="0"/>
          </a:p>
          <a:p>
            <a:r>
              <a:rPr lang="pl-PL" dirty="0" smtClean="0"/>
              <a:t>3 </a:t>
            </a:r>
            <a:r>
              <a:rPr lang="pl-PL" dirty="0"/>
              <a:t>min</a:t>
            </a:r>
            <a:endParaRPr lang="en-US" dirty="0"/>
          </a:p>
        </p:txBody>
      </p:sp>
      <p:pic>
        <p:nvPicPr>
          <p:cNvPr id="6" name="Picture 2" descr="https://cdn-media.threadless.com/submissions/511451-1bc1ba293d516aa57d597ce263a6b63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65" y="1275606"/>
            <a:ext cx="328162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 smtClean="0"/>
              <a:t>Kanban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 rot="16200000">
            <a:off x="-37378" y="2559498"/>
            <a:ext cx="1872902" cy="719040"/>
          </a:xfrm>
          <a:solidFill>
            <a:schemeClr val="accent1"/>
          </a:solidFill>
        </p:spPr>
        <p:txBody>
          <a:bodyPr/>
          <a:lstStyle/>
          <a:p>
            <a:r>
              <a:rPr lang="pl-PL" i="1" dirty="0" smtClean="0"/>
              <a:t>BACKLOG</a:t>
            </a:r>
            <a:endParaRPr lang="en-US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7" y="1082478"/>
            <a:ext cx="6264696" cy="367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4228" y="3867894"/>
            <a:ext cx="1054423" cy="867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trzałka w prawo 3"/>
          <p:cNvSpPr/>
          <p:nvPr/>
        </p:nvSpPr>
        <p:spPr>
          <a:xfrm>
            <a:off x="1367125" y="270299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43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pl-PL" dirty="0" err="1" smtClean="0"/>
              <a:t>Kanban</a:t>
            </a:r>
            <a:endParaRPr lang="pl-PL" dirty="0" smtClean="0"/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179512" y="1167594"/>
            <a:ext cx="8640639" cy="3672408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sz="2100" b="1" dirty="0" smtClean="0"/>
              <a:t>Visualize </a:t>
            </a:r>
            <a:r>
              <a:rPr lang="en-US" sz="2100" b="1" dirty="0"/>
              <a:t>the workflow</a:t>
            </a:r>
            <a:r>
              <a:rPr lang="pl-PL" sz="2100" b="1" dirty="0"/>
              <a:t> – </a:t>
            </a:r>
            <a:r>
              <a:rPr lang="pl-PL" sz="2100" dirty="0"/>
              <a:t>programista widzi cały projekt a nie tylko swoje zadanie. Może podejmować decyzje na podstawie pełniejszej wiedzy o projekcie</a:t>
            </a:r>
            <a:r>
              <a:rPr lang="en-US" sz="2100" b="1" dirty="0"/>
              <a:t/>
            </a:r>
            <a:br>
              <a:rPr lang="en-US" sz="2100" b="1" dirty="0"/>
            </a:br>
            <a:r>
              <a:rPr lang="en-US" sz="2100" b="1" dirty="0"/>
              <a:t> Manage Flow</a:t>
            </a:r>
            <a:r>
              <a:rPr lang="pl-PL" sz="2100" b="1" dirty="0"/>
              <a:t> </a:t>
            </a:r>
            <a:r>
              <a:rPr lang="pl-PL" sz="2700" b="1" dirty="0"/>
              <a:t>– </a:t>
            </a:r>
            <a:r>
              <a:rPr lang="pl-PL" sz="2100" dirty="0"/>
              <a:t>tablica odzwierciedla etapy pracy: </a:t>
            </a:r>
            <a:r>
              <a:rPr lang="pl-PL" sz="2100" dirty="0" err="1"/>
              <a:t>backlog</a:t>
            </a:r>
            <a:r>
              <a:rPr lang="pl-PL" sz="2100" dirty="0"/>
              <a:t>, development, </a:t>
            </a:r>
            <a:r>
              <a:rPr lang="pl-PL" sz="2100" dirty="0" err="1"/>
              <a:t>tests</a:t>
            </a:r>
            <a:r>
              <a:rPr lang="pl-PL" sz="2100" dirty="0"/>
              <a:t>, </a:t>
            </a:r>
            <a:r>
              <a:rPr lang="pl-PL" sz="2100" dirty="0" err="1"/>
              <a:t>ready</a:t>
            </a:r>
            <a:r>
              <a:rPr lang="pl-PL" sz="2100" dirty="0"/>
              <a:t> for </a:t>
            </a:r>
            <a:r>
              <a:rPr lang="pl-PL" sz="2100" dirty="0" err="1" smtClean="0"/>
              <a:t>deplopment</a:t>
            </a:r>
            <a:endParaRPr lang="pl-PL" sz="2100" dirty="0" smtClean="0"/>
          </a:p>
          <a:p>
            <a:pPr marL="0" indent="0" algn="ctr">
              <a:buNone/>
            </a:pPr>
            <a:r>
              <a:rPr lang="en-US" sz="2100" b="1" dirty="0" smtClean="0"/>
              <a:t>Make </a:t>
            </a:r>
            <a:r>
              <a:rPr lang="en-US" sz="2100" b="1" dirty="0"/>
              <a:t>Process Policies Explicit</a:t>
            </a:r>
            <a:r>
              <a:rPr lang="pl-PL" sz="2100" b="1" dirty="0"/>
              <a:t> – </a:t>
            </a:r>
            <a:r>
              <a:rPr lang="pl-PL" sz="2100" dirty="0"/>
              <a:t>wszyscy członkowie zapytani o przykładowe zadanie z tablicy odpowiedzą o jego stanie w ten sam sposób</a:t>
            </a:r>
            <a:endParaRPr lang="pl-PL" sz="2100" b="1" dirty="0"/>
          </a:p>
          <a:p>
            <a:pPr marL="0" indent="0" algn="ctr">
              <a:buNone/>
            </a:pPr>
            <a:r>
              <a:rPr lang="en-US" sz="2100" b="1" dirty="0"/>
              <a:t>Improve Collaboratively</a:t>
            </a:r>
            <a:r>
              <a:rPr lang="pl-PL" sz="2100" b="1" dirty="0"/>
              <a:t> – </a:t>
            </a:r>
            <a:r>
              <a:rPr lang="pl-PL" sz="2100" dirty="0"/>
              <a:t>możemy a nawet powinniśmy zmieniać </a:t>
            </a:r>
            <a:r>
              <a:rPr lang="pl-PL" sz="2100" dirty="0" err="1"/>
              <a:t>workflow</a:t>
            </a:r>
            <a:r>
              <a:rPr lang="pl-PL" sz="2100" dirty="0"/>
              <a:t> do naszych potrzeb optymalizując go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2750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Mit 100% wykorzystania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82832" y="1203598"/>
            <a:ext cx="4321001" cy="3456384"/>
          </a:xfrm>
        </p:spPr>
        <p:txBody>
          <a:bodyPr/>
          <a:lstStyle/>
          <a:p>
            <a:r>
              <a:rPr lang="pl-PL" dirty="0" smtClean="0"/>
              <a:t>Efektem jest pełne wykorzystanie. Problem jednak w braku możliwości efektywnej komunikacji pomiędzy członkami zespołu.</a:t>
            </a:r>
          </a:p>
          <a:p>
            <a:r>
              <a:rPr lang="pl-PL" dirty="0" smtClean="0"/>
              <a:t>100% wykorzystana autostrada może okazać się bezużyteczna</a:t>
            </a:r>
            <a:endParaRPr lang="en-US" dirty="0"/>
          </a:p>
        </p:txBody>
      </p:sp>
      <p:pic>
        <p:nvPicPr>
          <p:cNvPr id="28674" name="Picture 2" descr="https://encrypted-tbn2.gstatic.com/images?q=tbn:ANd9GcQzeIHGe9dDvRgWZlfaU6CJudBYlVnvDuqDvKU1fE3_HZH8Uo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2090" y="735546"/>
            <a:ext cx="2493082" cy="16741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5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pl-PL" dirty="0" smtClean="0"/>
              <a:t>Limit </a:t>
            </a:r>
            <a:r>
              <a:rPr lang="pl-PL" dirty="0" err="1" smtClean="0"/>
              <a:t>Work</a:t>
            </a:r>
            <a:r>
              <a:rPr lang="pl-PL" dirty="0" smtClean="0"/>
              <a:t> In Progress</a:t>
            </a:r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250826" y="1167594"/>
            <a:ext cx="8713662" cy="36187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pl-PL" dirty="0"/>
              <a:t>Najistotniejsze założenie </a:t>
            </a:r>
            <a:r>
              <a:rPr lang="pl-PL" dirty="0" err="1"/>
              <a:t>Kanban</a:t>
            </a:r>
            <a:r>
              <a:rPr lang="pl-PL" dirty="0"/>
              <a:t> to ograniczenie pracy w toku. </a:t>
            </a:r>
            <a:r>
              <a:rPr lang="pl-PL" dirty="0" smtClean="0"/>
              <a:t>Chcemy </a:t>
            </a:r>
            <a:r>
              <a:rPr lang="pl-PL" dirty="0"/>
              <a:t>uniknąć „zakorkowanej autostrady”</a:t>
            </a:r>
          </a:p>
          <a:p>
            <a:pPr marL="0" indent="0"/>
            <a:r>
              <a:rPr lang="pl-PL" dirty="0"/>
              <a:t>Do poszczególnych etapów np. </a:t>
            </a:r>
            <a:r>
              <a:rPr lang="pl-PL" dirty="0" err="1"/>
              <a:t>developmentu</a:t>
            </a:r>
            <a:r>
              <a:rPr lang="pl-PL" dirty="0"/>
              <a:t> przypisujemy maksymalną liczbę </a:t>
            </a:r>
            <a:r>
              <a:rPr lang="pl-PL" dirty="0" smtClean="0"/>
              <a:t>zadań </a:t>
            </a:r>
            <a:r>
              <a:rPr lang="pl-PL" dirty="0"/>
              <a:t>w danym stanie. Liczbę tę dobieramy </a:t>
            </a:r>
            <a:r>
              <a:rPr lang="pl-PL" dirty="0" smtClean="0"/>
              <a:t>eksperymentalnie</a:t>
            </a:r>
          </a:p>
          <a:p>
            <a:pPr marL="0" indent="0"/>
            <a:endParaRPr lang="pl-PL" dirty="0"/>
          </a:p>
          <a:p>
            <a:pPr marL="0" indent="0"/>
            <a:r>
              <a:rPr lang="pl-PL" dirty="0"/>
              <a:t>Aby uniknąć korków np. w wszystko gotowe ale nie przetestowane</a:t>
            </a:r>
          </a:p>
          <a:p>
            <a:pPr marL="0" indent="0"/>
            <a:r>
              <a:rPr lang="pl-PL" b="1" dirty="0">
                <a:solidFill>
                  <a:srgbClr val="00B050"/>
                </a:solidFill>
              </a:rPr>
              <a:t>Aby dać czas na optymalizacje procesu i </a:t>
            </a:r>
            <a:r>
              <a:rPr lang="pl-PL" b="1" dirty="0" smtClean="0">
                <a:solidFill>
                  <a:srgbClr val="00B050"/>
                </a:solidFill>
              </a:rPr>
              <a:t>innowacje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Kopiując Picasso (1)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107504" y="1642699"/>
            <a:ext cx="6426994" cy="318676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pl-PL" dirty="0" smtClean="0"/>
              <a:t>Praca w parach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Siadamy plecami do siebie</a:t>
            </a:r>
          </a:p>
          <a:p>
            <a:pPr>
              <a:buFont typeface="Arial" pitchFamily="34" charset="0"/>
              <a:buChar char="•"/>
            </a:pPr>
            <a:r>
              <a:rPr lang="pl-PL" dirty="0" smtClean="0"/>
              <a:t>„</a:t>
            </a:r>
            <a:r>
              <a:rPr lang="pl-PL" dirty="0" err="1" smtClean="0"/>
              <a:t>Product</a:t>
            </a:r>
            <a:r>
              <a:rPr lang="pl-PL" dirty="0" smtClean="0"/>
              <a:t> </a:t>
            </a:r>
            <a:r>
              <a:rPr lang="pl-PL" dirty="0" err="1" smtClean="0"/>
              <a:t>Owner</a:t>
            </a:r>
            <a:r>
              <a:rPr lang="pl-PL" dirty="0" smtClean="0"/>
              <a:t>”  przekazuje „Developerowi” ustne informacje mające na celu odtworzenie ułożenia figur w oryginale – 5 min</a:t>
            </a:r>
          </a:p>
          <a:p>
            <a:pPr>
              <a:buFont typeface="Arial" pitchFamily="34" charset="0"/>
              <a:buChar char="•"/>
            </a:pPr>
            <a:endParaRPr lang="pl-PL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Picture 2" descr="http://venittamoda.pl/wp-content/uploads/2013/12/kubizm-300x2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2818"/>
            <a:ext cx="2771800" cy="20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6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5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a 3"/>
          <p:cNvSpPr/>
          <p:nvPr/>
        </p:nvSpPr>
        <p:spPr bwMode="auto">
          <a:xfrm>
            <a:off x="2411760" y="573528"/>
            <a:ext cx="4320480" cy="405045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5" name="Trójkąt równoramienny 4"/>
          <p:cNvSpPr/>
          <p:nvPr/>
        </p:nvSpPr>
        <p:spPr bwMode="auto">
          <a:xfrm>
            <a:off x="5166066" y="3111810"/>
            <a:ext cx="795528" cy="685800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8" name="Elipsa 7"/>
          <p:cNvSpPr/>
          <p:nvPr/>
        </p:nvSpPr>
        <p:spPr bwMode="auto">
          <a:xfrm>
            <a:off x="2814092" y="2463738"/>
            <a:ext cx="1829916" cy="18424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10" name="Elipsa 9"/>
          <p:cNvSpPr/>
          <p:nvPr/>
        </p:nvSpPr>
        <p:spPr bwMode="auto">
          <a:xfrm>
            <a:off x="4463988" y="951570"/>
            <a:ext cx="1721904" cy="194421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13" name="Prostokąt 12"/>
          <p:cNvSpPr/>
          <p:nvPr/>
        </p:nvSpPr>
        <p:spPr bwMode="auto">
          <a:xfrm rot="5400000">
            <a:off x="3770738" y="1860845"/>
            <a:ext cx="1440507" cy="13501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97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Kopiując Picasso (2)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„</a:t>
            </a:r>
            <a:r>
              <a:rPr lang="pl-PL" dirty="0" err="1" smtClean="0"/>
              <a:t>Product</a:t>
            </a:r>
            <a:r>
              <a:rPr lang="pl-PL" dirty="0" smtClean="0"/>
              <a:t> </a:t>
            </a:r>
            <a:r>
              <a:rPr lang="pl-PL" dirty="0" err="1" smtClean="0"/>
              <a:t>Owner</a:t>
            </a:r>
            <a:r>
              <a:rPr lang="pl-PL" dirty="0" smtClean="0"/>
              <a:t>”  przygotowuje pytania testowe na kartce 4 min</a:t>
            </a:r>
          </a:p>
          <a:p>
            <a:r>
              <a:rPr lang="pl-PL" dirty="0" smtClean="0"/>
              <a:t>Testy</a:t>
            </a:r>
          </a:p>
          <a:p>
            <a:r>
              <a:rPr lang="pl-PL" dirty="0" smtClean="0"/>
              <a:t>Chwila prawdy i …</a:t>
            </a:r>
          </a:p>
          <a:p>
            <a:endParaRPr lang="en-US" dirty="0"/>
          </a:p>
        </p:txBody>
      </p:sp>
      <p:pic>
        <p:nvPicPr>
          <p:cNvPr id="5" name="Picture 2" descr="http://venittamoda.pl/wp-content/uploads/2013/12/kubizm-300x2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7694"/>
            <a:ext cx="3878306" cy="289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a 3"/>
          <p:cNvSpPr/>
          <p:nvPr/>
        </p:nvSpPr>
        <p:spPr bwMode="auto">
          <a:xfrm>
            <a:off x="1143000" y="1761660"/>
            <a:ext cx="2970330" cy="302433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6" name="Prostokąt 5"/>
          <p:cNvSpPr/>
          <p:nvPr/>
        </p:nvSpPr>
        <p:spPr bwMode="auto">
          <a:xfrm rot="5400000">
            <a:off x="5868144" y="2355726"/>
            <a:ext cx="1944216" cy="20522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8" name="Trójkąt równoramienny 7"/>
          <p:cNvSpPr/>
          <p:nvPr/>
        </p:nvSpPr>
        <p:spPr bwMode="auto">
          <a:xfrm>
            <a:off x="3329862" y="465516"/>
            <a:ext cx="2477988" cy="1934226"/>
          </a:xfrm>
          <a:prstGeom prst="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  <p:sp>
        <p:nvSpPr>
          <p:cNvPr id="11" name="Elipsa 10"/>
          <p:cNvSpPr/>
          <p:nvPr/>
        </p:nvSpPr>
        <p:spPr bwMode="auto">
          <a:xfrm>
            <a:off x="5982444" y="519522"/>
            <a:ext cx="1883922" cy="1890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350">
              <a:solidFill>
                <a:schemeClr val="bg1"/>
              </a:solidFill>
              <a:latin typeface="Arial" charset="0"/>
              <a:ea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0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TDD - </a:t>
            </a:r>
            <a:r>
              <a:rPr lang="pl-PL" b="0" dirty="0"/>
              <a:t>Test-</a:t>
            </a:r>
            <a:r>
              <a:rPr lang="pl-PL" b="0" dirty="0" err="1"/>
              <a:t>Driven</a:t>
            </a:r>
            <a:r>
              <a:rPr lang="pl-PL" b="0" dirty="0"/>
              <a:t> Development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Technika programowania</a:t>
            </a:r>
          </a:p>
          <a:p>
            <a:pPr marL="0" indent="0">
              <a:buNone/>
            </a:pPr>
            <a:endParaRPr lang="pl-PL" dirty="0" smtClean="0"/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Test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Implementacja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smtClean="0"/>
              <a:t>Przebudowa kodu</a:t>
            </a:r>
          </a:p>
          <a:p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168004"/>
            <a:ext cx="26765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5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TDD - podsumowanie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19075"/>
              </p:ext>
            </p:extLst>
          </p:nvPr>
        </p:nvGraphicFramePr>
        <p:xfrm>
          <a:off x="276309" y="1172206"/>
          <a:ext cx="8543842" cy="2123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71921"/>
                <a:gridCol w="4271921"/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PLUSY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MINUSY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Zrozumienie</a:t>
                      </a:r>
                      <a:r>
                        <a:rPr lang="pl-PL" baseline="0" dirty="0" smtClean="0"/>
                        <a:t> wymagań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Początkowo dłuższy czas</a:t>
                      </a:r>
                      <a:r>
                        <a:rPr lang="pl-PL" baseline="0" dirty="0" smtClean="0"/>
                        <a:t> wykonania</a:t>
                      </a:r>
                      <a:endParaRPr lang="pl-P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Testy jako</a:t>
                      </a:r>
                      <a:r>
                        <a:rPr lang="pl-PL" baseline="0" dirty="0" smtClean="0"/>
                        <a:t> dokumentacja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Potrzeba</a:t>
                      </a:r>
                      <a:r>
                        <a:rPr lang="pl-PL" baseline="0" dirty="0" smtClean="0"/>
                        <a:t> większej dyscypliny</a:t>
                      </a:r>
                      <a:endParaRPr lang="pl-P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Brak niejednoznaczności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Potrzeba czasu i treningu aby nauczyć</a:t>
                      </a:r>
                      <a:r>
                        <a:rPr lang="pl-PL" baseline="0" dirty="0" smtClean="0"/>
                        <a:t> się dobrze pisać korzystając z tej metody</a:t>
                      </a:r>
                      <a:endParaRPr lang="pl-P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Posiadanie testu</a:t>
                      </a:r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3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Budujemy most - zasady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7" y="1168004"/>
            <a:ext cx="4969246" cy="3456384"/>
          </a:xfrm>
        </p:spPr>
        <p:txBody>
          <a:bodyPr/>
          <a:lstStyle/>
          <a:p>
            <a:r>
              <a:rPr lang="pl-PL" dirty="0" smtClean="0"/>
              <a:t>Można używać wszystkiego co ma się obok siebie</a:t>
            </a:r>
          </a:p>
          <a:p>
            <a:r>
              <a:rPr lang="pl-PL" dirty="0" smtClean="0"/>
              <a:t>Most musi utrzymać piłeczkę tenisową</a:t>
            </a:r>
          </a:p>
          <a:p>
            <a:r>
              <a:rPr lang="pl-PL" dirty="0" smtClean="0"/>
              <a:t>Liczy się kreatywność, wykonanie, wygląd</a:t>
            </a:r>
          </a:p>
          <a:p>
            <a:r>
              <a:rPr lang="pl-PL" dirty="0" smtClean="0"/>
              <a:t>Każda grupa musi zaprezentować swój most (sprzedać go)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006079"/>
            <a:ext cx="324036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55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Co możemy zrobić razem?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539552" y="1347614"/>
            <a:ext cx="4968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/>
              <a:t>Zasady:</a:t>
            </a:r>
          </a:p>
          <a:p>
            <a:endParaRPr lang="pl-PL" sz="2400" dirty="0" smtClean="0"/>
          </a:p>
          <a:p>
            <a:r>
              <a:rPr lang="pl-PL" dirty="0" smtClean="0"/>
              <a:t>Nie </a:t>
            </a:r>
            <a:r>
              <a:rPr lang="pl-PL" dirty="0"/>
              <a:t>można </a:t>
            </a:r>
            <a:r>
              <a:rPr lang="pl-PL" dirty="0" smtClean="0"/>
              <a:t>podawać z ręki do ręki. Piłka </a:t>
            </a:r>
            <a:r>
              <a:rPr lang="pl-PL" dirty="0"/>
              <a:t>musi „poczuć powietrze</a:t>
            </a:r>
            <a:r>
              <a:rPr lang="pl-PL" dirty="0" smtClean="0"/>
              <a:t>”.</a:t>
            </a:r>
          </a:p>
          <a:p>
            <a:endParaRPr lang="pl-PL" dirty="0"/>
          </a:p>
          <a:p>
            <a:r>
              <a:rPr lang="pl-PL" dirty="0"/>
              <a:t>Nie ma drogi na skróty</a:t>
            </a:r>
          </a:p>
          <a:p>
            <a:endParaRPr lang="pl-PL" dirty="0" smtClean="0"/>
          </a:p>
          <a:p>
            <a:r>
              <a:rPr lang="pl-PL" dirty="0" smtClean="0"/>
              <a:t>Wyróżniona </a:t>
            </a:r>
            <a:r>
              <a:rPr lang="pl-PL" dirty="0"/>
              <a:t>osoba liczy ile razy piłka do niej dotarła</a:t>
            </a:r>
          </a:p>
          <a:p>
            <a:endParaRPr lang="pl-PL" dirty="0" smtClean="0"/>
          </a:p>
          <a:p>
            <a:r>
              <a:rPr lang="pl-PL" dirty="0" smtClean="0"/>
              <a:t>3 </a:t>
            </a:r>
            <a:r>
              <a:rPr lang="pl-PL" dirty="0"/>
              <a:t>min</a:t>
            </a:r>
            <a:endParaRPr lang="en-US" dirty="0"/>
          </a:p>
        </p:txBody>
      </p:sp>
      <p:pic>
        <p:nvPicPr>
          <p:cNvPr id="6" name="Picture 2" descr="https://cdn-media.threadless.com/submissions/511451-1bc1ba293d516aa57d597ce263a6b63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65" y="1275606"/>
            <a:ext cx="328162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5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Początki w nowej pracy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Szczęście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79662"/>
            <a:ext cx="2936489" cy="243141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71750"/>
            <a:ext cx="2952328" cy="19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Początki w nowej pracy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Niby szczęśliwy ale…</a:t>
            </a:r>
            <a:endParaRPr lang="pl-PL" dirty="0"/>
          </a:p>
        </p:txBody>
      </p:sp>
      <p:sp>
        <p:nvSpPr>
          <p:cNvPr id="4" name="Objaśnienie owalne 3"/>
          <p:cNvSpPr/>
          <p:nvPr/>
        </p:nvSpPr>
        <p:spPr>
          <a:xfrm>
            <a:off x="6804248" y="1053108"/>
            <a:ext cx="1944216" cy="936104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Czy ja będę tam pasował?</a:t>
            </a:r>
            <a:endParaRPr lang="pl-PL" sz="1600" dirty="0"/>
          </a:p>
        </p:txBody>
      </p:sp>
      <p:sp>
        <p:nvSpPr>
          <p:cNvPr id="5" name="Objaśnienie owalne 4"/>
          <p:cNvSpPr/>
          <p:nvPr/>
        </p:nvSpPr>
        <p:spPr>
          <a:xfrm>
            <a:off x="532293" y="1995686"/>
            <a:ext cx="1728192" cy="72008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Czy ja sobie poradzę?</a:t>
            </a:r>
            <a:endParaRPr lang="pl-PL" sz="1600" dirty="0"/>
          </a:p>
        </p:txBody>
      </p:sp>
      <p:sp>
        <p:nvSpPr>
          <p:cNvPr id="6" name="Objaśnienie owalne 5"/>
          <p:cNvSpPr/>
          <p:nvPr/>
        </p:nvSpPr>
        <p:spPr>
          <a:xfrm>
            <a:off x="3308070" y="1248921"/>
            <a:ext cx="2232248" cy="1152128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Czy mój angielski jest wystarczający?</a:t>
            </a:r>
            <a:endParaRPr lang="pl-PL" sz="1600" dirty="0"/>
          </a:p>
        </p:txBody>
      </p:sp>
      <p:sp>
        <p:nvSpPr>
          <p:cNvPr id="7" name="Objaśnienie owalne 6"/>
          <p:cNvSpPr/>
          <p:nvPr/>
        </p:nvSpPr>
        <p:spPr>
          <a:xfrm>
            <a:off x="1403648" y="3346041"/>
            <a:ext cx="2016224" cy="648072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Czy sprostam wymaganiom?</a:t>
            </a:r>
            <a:endParaRPr lang="pl-PL" sz="1600" dirty="0"/>
          </a:p>
        </p:txBody>
      </p:sp>
      <p:sp>
        <p:nvSpPr>
          <p:cNvPr id="8" name="Objaśnienie owalne 7"/>
          <p:cNvSpPr/>
          <p:nvPr/>
        </p:nvSpPr>
        <p:spPr>
          <a:xfrm>
            <a:off x="5796136" y="2896196"/>
            <a:ext cx="2304256" cy="971698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Czy ja w ogóle ogarnę ten projekt?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91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Pierwszy dzień w pracy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Wyobrażenia są różne…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029225"/>
            <a:ext cx="3312368" cy="186697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4" y="1962710"/>
            <a:ext cx="2663156" cy="199320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8" y="3516452"/>
            <a:ext cx="2035832" cy="11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pic>
        <p:nvPicPr>
          <p:cNvPr id="8194" name="Picture 2" descr="http://ftp.unesco.kz/tutor/5Elec/content/bilder/neu_ko_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35646"/>
            <a:ext cx="47053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Pierwszy dzień w pracy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7" y="1168004"/>
            <a:ext cx="3817118" cy="3456384"/>
          </a:xfrm>
        </p:spPr>
        <p:txBody>
          <a:bodyPr/>
          <a:lstStyle/>
          <a:p>
            <a:r>
              <a:rPr lang="pl-PL" dirty="0" smtClean="0"/>
              <a:t>Stres</a:t>
            </a:r>
          </a:p>
          <a:p>
            <a:r>
              <a:rPr lang="pl-PL" dirty="0" smtClean="0"/>
              <a:t>Czujemy się nieswojo</a:t>
            </a:r>
          </a:p>
          <a:p>
            <a:r>
              <a:rPr lang="pl-PL" dirty="0" smtClean="0"/>
              <a:t>Wycofanie</a:t>
            </a:r>
          </a:p>
          <a:p>
            <a:endParaRPr lang="pl-PL" dirty="0"/>
          </a:p>
          <a:p>
            <a:endParaRPr lang="pl-PL" dirty="0" smtClean="0"/>
          </a:p>
          <a:p>
            <a:pPr marL="0" indent="0">
              <a:buNone/>
            </a:pPr>
            <a:r>
              <a:rPr lang="pl-PL" sz="1800" dirty="0" smtClean="0"/>
              <a:t>Wiadomo nie u każdego.. </a:t>
            </a:r>
            <a:r>
              <a:rPr lang="pl-PL" sz="1800" dirty="0" smtClean="0">
                <a:sym typeface="Wingdings" panose="05000000000000000000" pitchFamily="2" charset="2"/>
              </a:rPr>
              <a:t></a:t>
            </a:r>
            <a:endParaRPr lang="pl-PL" sz="18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1639" r="2128" b="4950"/>
          <a:stretch/>
        </p:blipFill>
        <p:spPr>
          <a:xfrm>
            <a:off x="3995936" y="843968"/>
            <a:ext cx="41764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Kolejne dni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7" y="1168004"/>
            <a:ext cx="4465190" cy="3456384"/>
          </a:xfrm>
        </p:spPr>
        <p:txBody>
          <a:bodyPr/>
          <a:lstStyle/>
          <a:p>
            <a:r>
              <a:rPr lang="pl-PL" sz="2000" dirty="0" smtClean="0"/>
              <a:t>Praca staje się miejscem gdzie czujemy się swobodnie</a:t>
            </a:r>
          </a:p>
          <a:p>
            <a:r>
              <a:rPr lang="pl-PL" sz="2000" dirty="0" smtClean="0"/>
              <a:t>Dostajemy odpowiedzialniejsze zadania</a:t>
            </a:r>
          </a:p>
          <a:p>
            <a:r>
              <a:rPr lang="pl-PL" sz="2000" dirty="0" smtClean="0"/>
              <a:t>Ludzie stają się naszymi przyjaciółmi</a:t>
            </a:r>
          </a:p>
          <a:p>
            <a:endParaRPr lang="pl-PL" sz="20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488" y="1168004"/>
            <a:ext cx="3795305" cy="251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3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Kilka lat później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https://www.youtube.com/watch?v=HPSK4zZtzLI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339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Pierwszy dzień w pracy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>
          <a:xfrm>
            <a:off x="250826" y="1168004"/>
            <a:ext cx="5833341" cy="3456384"/>
          </a:xfrm>
        </p:spPr>
        <p:txBody>
          <a:bodyPr/>
          <a:lstStyle/>
          <a:p>
            <a:r>
              <a:rPr lang="pl-PL" sz="1600" i="1" dirty="0"/>
              <a:t>„wpadam na teren Comarchu i mam iść pod budynek 5 no to </a:t>
            </a:r>
            <a:r>
              <a:rPr lang="pl-PL" sz="1600" i="1" dirty="0" smtClean="0"/>
              <a:t>lecę </a:t>
            </a:r>
            <a:r>
              <a:rPr lang="pl-PL" sz="1600" i="1" dirty="0"/>
              <a:t>i co...i dzwonie do Jacka i nie odbiera (zero zaskoczenia), wiec </a:t>
            </a:r>
            <a:r>
              <a:rPr lang="pl-PL" sz="1600" i="1" dirty="0" smtClean="0"/>
              <a:t>czekam, </a:t>
            </a:r>
            <a:r>
              <a:rPr lang="pl-PL" sz="1600" i="1" dirty="0"/>
              <a:t>czekam wyszedł po mnie.... Wilku który mówi że Jacek jest na spotkaniu, ale że zespół już na mnie czeka (bardzo przyjazny młody człowiek myślę). Wchodzę z nim do pokoju i wszyscy od razu cześć ,jak </a:t>
            </a:r>
            <a:r>
              <a:rPr lang="pl-PL" sz="1600" i="1" dirty="0" smtClean="0"/>
              <a:t>się </a:t>
            </a:r>
            <a:r>
              <a:rPr lang="pl-PL" sz="1600" i="1" dirty="0"/>
              <a:t>nazywasz...ogólnie bardzo mili. Pierwsze gdzie nowy zespół mnie zabrał to oczywiście...kuchnia. Pierwsze dni spoko </a:t>
            </a:r>
            <a:r>
              <a:rPr lang="pl-PL" sz="1600" i="1" dirty="0" smtClean="0"/>
              <a:t>głównie </a:t>
            </a:r>
            <a:r>
              <a:rPr lang="pl-PL" sz="1600" i="1" dirty="0"/>
              <a:t>konfiguracja środowiska, w korpo to trwa bardzo długo ale jak czegoś nie wiedziałem to od razu pytałem, wszyscy zawsze mi pomagali odkładając swoje rzeczy na bok.”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006079"/>
            <a:ext cx="1390510" cy="196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1"/>
          </p:nvPr>
        </p:nvSpPr>
        <p:spPr>
          <a:xfrm>
            <a:off x="4355976" y="2323424"/>
            <a:ext cx="4680520" cy="1184430"/>
          </a:xfrm>
        </p:spPr>
        <p:txBody>
          <a:bodyPr/>
          <a:lstStyle/>
          <a:p>
            <a:r>
              <a:rPr lang="pl-PL" dirty="0" smtClean="0"/>
              <a:t>Maciek, Jacek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07900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Co możemy zrobić razem? </a:t>
            </a:r>
          </a:p>
          <a:p>
            <a:r>
              <a:rPr lang="pl-PL" dirty="0" smtClean="0"/>
              <a:t>Agile </a:t>
            </a:r>
            <a:r>
              <a:rPr lang="pl-PL" dirty="0" err="1" smtClean="0"/>
              <a:t>Manifesto</a:t>
            </a:r>
            <a:r>
              <a:rPr lang="pl-PL" dirty="0" smtClean="0"/>
              <a:t> </a:t>
            </a:r>
            <a:r>
              <a:rPr lang="pl-PL" sz="1500" dirty="0"/>
              <a:t>(15 min)</a:t>
            </a:r>
          </a:p>
          <a:p>
            <a:r>
              <a:rPr lang="pl-PL" dirty="0" smtClean="0"/>
              <a:t>Podstawowe pojęcia </a:t>
            </a:r>
            <a:r>
              <a:rPr lang="pl-PL" sz="1500" dirty="0"/>
              <a:t>(10 min) </a:t>
            </a:r>
          </a:p>
          <a:p>
            <a:r>
              <a:rPr lang="pl-PL" dirty="0" err="1" smtClean="0"/>
              <a:t>Kanban</a:t>
            </a:r>
            <a:r>
              <a:rPr lang="pl-PL" dirty="0" smtClean="0"/>
              <a:t> </a:t>
            </a:r>
            <a:r>
              <a:rPr lang="pl-PL" sz="1500" dirty="0"/>
              <a:t>(15 minut)</a:t>
            </a:r>
          </a:p>
          <a:p>
            <a:r>
              <a:rPr lang="pl-PL" dirty="0" smtClean="0"/>
              <a:t>Kopiując Picasso </a:t>
            </a:r>
            <a:r>
              <a:rPr lang="pl-PL" sz="1500" dirty="0"/>
              <a:t>(15 min)</a:t>
            </a:r>
          </a:p>
          <a:p>
            <a:r>
              <a:rPr lang="pl-PL" dirty="0" smtClean="0"/>
              <a:t>Team </a:t>
            </a:r>
            <a:r>
              <a:rPr lang="pl-PL" dirty="0" err="1" smtClean="0"/>
              <a:t>building</a:t>
            </a:r>
            <a:r>
              <a:rPr lang="pl-PL" dirty="0" smtClean="0"/>
              <a:t>/</a:t>
            </a:r>
            <a:r>
              <a:rPr lang="pl-PL" dirty="0" err="1" smtClean="0"/>
              <a:t>destroying</a:t>
            </a:r>
            <a:r>
              <a:rPr lang="pl-PL" sz="1500" dirty="0"/>
              <a:t>(15 min</a:t>
            </a:r>
            <a:r>
              <a:rPr lang="pl-PL" sz="1500" dirty="0" smtClean="0"/>
              <a:t>)</a:t>
            </a:r>
          </a:p>
          <a:p>
            <a:r>
              <a:rPr lang="pl-PL" dirty="0" smtClean="0"/>
              <a:t>Początki w nowej pracy</a:t>
            </a:r>
            <a:endParaRPr lang="pl-PL" dirty="0"/>
          </a:p>
        </p:txBody>
      </p:sp>
      <p:pic>
        <p:nvPicPr>
          <p:cNvPr id="44034" name="Picture 2" descr="https://encrypted-tbn3.gstatic.com/images?q=tbn:ANd9GcS5L93cFuPXMoGjkz8fkF173IpmA2sPl3dUjaYHHLsbuxQm6j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017" y="1275606"/>
            <a:ext cx="414990" cy="310842"/>
          </a:xfrm>
          <a:prstGeom prst="rect">
            <a:avLst/>
          </a:prstGeom>
          <a:noFill/>
        </p:spPr>
      </p:pic>
      <p:sp>
        <p:nvSpPr>
          <p:cNvPr id="44036" name="AutoShape 4" descr="data:image/jpeg;base64,/9j/4AAQSkZJRgABAQAAAQABAAD/2wCEAAkGBhQSEBUUEhIVFBUUFBQVFBQUFBQUFBUVFRQVFRQVFBQXHCYeFxkkGRQUHy8gJCcpLCwsFR8xNTAqNSYrLCkBCQoKDgwOGg8PGikcHCQsLCwpLCwpLCksLCwsKSwpLCksKSwpKSkpKSwsKSkpLCksLCwsLCkpKiksKSksKSwpKf/AABEIALUBFgMBIgACEQEDEQH/xAAcAAABBQEBAQAAAAAAAAAAAAACAAEDBAUGBwj/xABMEAABAwIDAwcHBgwEBgMAAAABAAIRAwQSITEFQVEGBxMiYXGBMlR0kZSz0hQWJDNSoSM0QkNicoKTscHT8FNjkqIVg6PR4fFEssL/xAAZAQEBAQEBAQAAAAAAAAAAAAAAAQIEAwX/xAAkEQACAgEEAQUBAQAAAAAAAAAAAQIRAxIhMVETBBQiMkGxYf/aAAwDAQACEQMRAD8A6/k7yctXWds51rbkutrclzreiSSaLCSSWySSSZWl82LTzO29mofAlyYH0G19FtvcMWsvYSk7e5k/Ni08ztvZqHwJfNi08ztvZqHwLULUoUszqfZmfNi08ztvZqHwIhyYtPM7X2ah8C0w1EGqWXU+zMHJez8ztfZqHwIxyVs/M7X2ah8C0w1OApbGp9mcOStn5la+zUPgRDknZeZWvs1D4FohGClsup9mb80rLzK19mofAl80rLzK19mofCtUFIlS2NTMg8k7LzK19mofAl807PzK19mofAtQlKUtjUzK+adn5la+zUPgT/NOz8ytfZqHwLUThS2XU+zK+adl5la+zUPgS+adl5la+zUPgWsEiEtjUzI+aln5la+zUPgTfNOz8ytfZqHwLWKStsmpmUOSdn5la+zUPgT/ADSsvMrX2ah8C1QnJS2NTMg8lLPzK19mofAhPJWz8ytfZqHwLUJTSlsan2ZXzVs/MrX2ah8CY8lbPzO19mofAtQoZS2NT7Mp3Jez8ztfZqHwKM8mbTzO29mofAtdxURVtk1PsyjyatPNLb2ah8CA8m7XzS29mofAtUqMq2NT7Ms8nLXzS29mofAgPJ2180tvZ6HwLUcgKWNT7Ms8n7bzW39nofAo3bBtvNbf2eh8C1HBRPVsan2cFzlbLoss2uZRpMPyimJZSpsMGnWJEtaDEgZdgSVrnS/EW+kUvdV0l0Y+Duwv4nb8l/xG19FtvcMWoXLK5Ln6Da+i23uGLUK5nycMuWGiAUYCkaEMhhqINSaiWSjAJ4SRQgBUF5dCnTc86MaXHwGn8lZLVyHOXtPorMsB61Ux4DU/wPgUW4M3m15WmuLhjiXPp1DUDd/R1XEggH9LF/qau7t7xrxLToYIORaeDhuK+c+Qe2Pk21WOqS2nXmjVByHR1YDTM/kuDD+yV6tsza77e4LK5LiHim5xOYAIAJO8QZg8dUyLQzcVqR3RSRQlChkFEEyNoQCCdPCUIACE0IilChRkMooTQgBhMQjJQ4lSAkKNykcVE5UETihKNwUZVICSoyUZCAhCAlRPKkcVC4KgjL1E5ylc1CWqg4znR/EW+kUvdV0k/OkPoLfSaXuq6S6MfB9DB9DtuTH4ja+i23uGLVAWRyZP0G19FtvcMWiSVzM4ZcssgKRqqMKlZVQyWEQKia9HKyUNKUBcgr3TGNxVHtY37TnBrfWclCk8rx3nf20DVLZ+rwsAHEzi+4PHiF3d3ziWjHYGPNV2f1bTgECSXVHQ0DLdK8k5WXrnvcTQDnB5JDnS4OjCdIa7IDjovTHSlbIzkLCzL3gYi7DADRLpbB4GWjQRG9e4Xu0barSoCtWYazmMbVLDLi4NAeSYwuOhLZkSYXiX/F6kxGDi0AMHiAI8SCuo5BU/lDa1rVEz+GpTBGJow1Aw7paWuy/wivTKtRYuj3vZVUGkwYw+GgYhIxAZB0HPPI+KtyvIeTW0bu2qNZRd0lMn6mqfJkwYM5Z/w1Oi9boFxaC5uFxAloOIA7wHQJ714OLjsy3ZI1kqUMTMCkBWQAQlCIoSVQAUJciJQOUA+JMXKMlNKAIuTISU4cqQchAQnL0BcgGcFE4KQlRlUAQgIUhUTiqQjcoyUbigJVABQkIimKA4vnUH0FvpNL3VdJPzrD6C30ml7qumXRj4O/B9DsuTI+g2vott7li1QFlcmT9CtfRbb3DFqSudnDLljFII2hShihAGBFiRYE4agMvbltWdSJo1nUy1rj1WtJcYy6xEt8F4HtLadZ1Vzq1QuO7HJdmJHWLj6l9JQvB+cHk45t44sbvOQEyPKBjLQE8cmreJKToMzuTtm91Gq/DJc4MIc5zYB6zyJLs4wiMvKU3KEvNGjcFmF7xhqtGoe2GE9o6jXZz9YtG52eG2VO26YUqlVuR3vJjEI7nNGUK3snZMsq0MM9VtfEfJLwG0qrQ3UTFJ2u48EjJKe5XwR83nJ+he1IuWkwDgAOEuLdZMTEToRoV67s7k1a24ijb02SCCQ2XmcjLzLvvXlXJy6NG5DmtwhpBiZAAMROsRI8YXsjHggEaHMeKmaOlhPY852zbdDcQGunETIkznuHaD969B2ddCpTa4GZA9e9YHLLZjnhlRgzac9x7IPHf+yn5I3zuvTf5TSDB1013cOA0W5/OCf6jK2Z1YKLEq2NLGuY2WS5CXKLEkqBOKBGQhhACUycpSgAKYqQlA4oACU0pnOQYlSByhcUONCSqBOKjciJQOKoI3ICicUBKpASkmJQygOP51/wARb6TS91XSQ86h+gt9Jpe6rp10Y+DvwfQ6/k2foVr6Lbe4YtZrVk8mT9CtfRrf3FNbDKgXOzilyw2MUzGIBUCMVFCDkJoTEqnfbYo0RNWsxnY5wB8G6nwCgLwK43l1sRtR9N8akAn9WT/9S5BtDnXtKc9GKlYj7LcDfW7P1NKxLrnEq3VIllJlMYobixveSGku1wjIRuKquLtCjneU1x0lZzadBzq1rhcxzhNKahpSTGhAMidMLjGSv8lGEXBrVbhvR1oAbjmm1pp4amAkA64wAOw5krC2jfXLycNbDi8oYQycozLInLLMFZezbSr0zqlQkNaMnag1HEMpiRP5Tgf2UrYqOu2xWoUqjsFQk4pgNMYspydGUydP+6ldzyuY0U6VNowiMT8RMD1DIdhXNbZqiva0rgAkGKb5A8unLCXA/aHRO1HlqfkZyfZe1xTqPNMEFsgYsyJADamQmDnBW5apRthUjat+V9zdW7qlSrWh73NYxhDBhY0F8BgbiEkDrcFb2HyqfTe0iKob+S4YarQDmMxiGkb1h8saVOiBQt820zhEkThDsbi7RubnUz4KrydL7i4FPDMYRLg0ua5z26OifJa7+K1HF8NRHLej3DZO1m3FPG1tRo4VGFs/qnRw7QVdxKOjQDGNaNGtDR4CEiVzlJQ9GHqtiTh6UC3iCEvUAekXJQJsQQucopSxIAiUBT4kxcgI3ICUbnKIuWiCxJi9CSgJVARegc5MhKEEShKcoCUA8IXBC56jc9UHJc6n4i30ml7qukg50D9Bb6RS91XSXRj4O/B9Dq+Tx+h23o1v7hi02vWVyfd9DtvRrf3DFohy52cMuWWmOUzXKkx6mZUUBaxrzXldc/Kbm4pDRjGYTEEvp9apBIgnA53+gLvrq6wMc77IJ8d33wvGbnbRbtDGSTTpvpscM+sXvDKpjf1XvH9lS6ZpI5Sq7C5zfJhxDiBhIgkZkAj+C7C45PVHWrabaxYSwB0tafKJc/rDOSC0ZfY7VDd8nGm8DXTix5y2cWEkPOIaGGE8M1vbdfVbRcaDA+po0EgROWLPIxwXvlSVUYTKDrHSc9JOneVf5U1qtC0o0KNIvIpPquzENqVIc0FsyZbAy8VZ2VZmo+m1wguw49MspfmMshi9Soct65c7pekNNrHmrUDfKdSaDDA3fo0cPUueRpGXsGg6pTq29Z7QajBWawCIcwAVx25OY7/lK3sG2bSuRgOTGuc6AWluESQRxkAZcVFyevHuvabm0XdHhYQ9zSC41YDmCf0HxlvBXQX+zHUnViGgue7C0cQwGo//AFOa2P1gvbFLZxZJdnC7c2hjqOpmljc6A0icTamNxeA0Ti6xcxdtzUbGcX43DyW4jIzBzaweA/j2LgTZ1WubiHXLxk9pDmuLt06ZjPh3r2vkVb07e0Di5rA+CC9wbLQ0BpJcd4AK6PUVCCijzhu7OmdTUZpqCltui92Flam48A8Ky56+ej1IyEwCTikCtECATkJwUxcgBTQilCXBAMUDnJPeonOVA5chJQlyYvQDlCUxemLlQOU0IS5NiQgRao3MRh6RqKggLEBapi5RuKoON5z/AMRb6RS93XST86B+gt9Ipe6rpL3x8Hfg+h0uwD9EtvRrf3FNabWysjYH4rb+j2/uKa02Fc7OGXLJ+jRNQhSAKEMrlDdYaUcc88pjQeLiAvE24nVWHC6Ol/COIjFWg4WQNAC4dpLz4eo8r9vmi7C63c6W5ddgBbJG6TmvM7vakvLhQIl/SQalR4D58sCcis03wesHFfY9FtLRzxSrPbDzQYHaeXAbUmN+KmT+2VX21ddDSfUwPfhGTWNLiScgMtBOp3BYrdpXJtHOZjogVQAGt6NrukGIuxFuuMOmDHWC5KttSpUObnuPFxLxnnqCV6pNo8nyembA2rTwPqVC2kejYGhzhJ6VjS8tb5UNktzAzXO7YuLT5T073Pf+CNPBgcWGSM+tAHVkEb5VcOFtQDnuxOfSFU06YeTgBLGtPVgEvdJ7AChrVWAUi44TWwBjd5LwDEdk6rz/AE0Vdl8rRbVMc1K7mvqVBjIa04owiACThAkQ7UlddtLlHUuaM4KWRLXsLJLHYWnDicTueBOW9Hsrk1bMtH3Fai17hiLS6dBAGQMHrTquS5E3grXta2rEllwC6NA6o0OJaf2HPHGWN3hWtrRY1e4br+4JDWdXMCABPCRv3xGaufN28aTcXILKdM43YiJhugDTnnAGm9WrfZ+Gq0McQyjDXPfLTLS1r2VWnIOzlpC3eXm14smN1L8zHBoP3GNe0LC+TPXJFwFyVdRvbHpak9LRd0VYtBLhhjC9xGeHA5sn9BxXQ7K2VVpOANd4ZhxYJY46xvBBbukcQvLeZ/bPRX7rdzyG3Qw6RFZpLqTs+Mub+2F7X0YFUuAa50GAQMTJLQWCNA4NHZLRqtTjpkeJIaiHGndSzTEBCDiojxKHEkaiAlLkBQh6IFAAUBVjJCQEBXKAqyVE4hUEUJQnJQuKEHhChL0BcgJcQTGqoC5DiVBM6qonFINO4KQWbzuVBxnOePoLfSKXuq6ZTc6lq5li0nfc0h/0q6ZdGPg+h6f6G9sF4+S2/o9v7mmtJrlk7DpfRbf0e39xTV7DC52cEuWXQ9SCss8Eo5KySzO5WWAqU8Whax4kAuOkiBoSDnEFeXY2dMYfOGrhMMJY5m+DuI/kvYHMxAtOhEf915PdbO+T1MvyS8OMS44SQSQM93AjILD2PbH8uT0yq0VrDD5Ra0Fu+cGbY8IXjFXYxZUMTGI9GcPbLBiG+MJy4heuckLrFaskRlEDMdU4R90Lm77ZBF81snC0l5GcHoycEjTLHTjvK6cMqs8ZLci2pVqUW0Q0MFJpb073OADWAgGAeJJM+A1UFOq2vcNaKONrWCoysRLS8ubhDD3T4jsVupss1atbpKuOg9rWNpAiBAbjJIzBkHQ7z2K/yPtaxI6fAMLnFrWNgNY3JgyMcDA0XiUsc4FyKFmygD5UA9oaJd6+svHdlXtRlzTuKYE0qjH5HyuvJkE5zmDC7nnP2mX1Sxu4hgO7qw93/wCT4rjdi2OOuGwBMaE5k5CM+2ePVXRCFQtkvc90vX0HPa2BF1Txg7qgDWwD24CPV3Lzzl/cFmGkw/VsDG7z1YLvuDPWV6Z8m6O0ptAaeiDGnEJhoIxEeEx3BeT8oNmvrVQ+QRAIDXtxBziXHKZkAgduHXh44Ipy3N5JfFUZnJOyfUu6b8X4Rz2kQILXY5DjkAPIdEL3PlNZ9U3DcWIta04Tk0teHtqBupMtDSBqDwBXn/NfsQtqOc8GWZ564nCGg9obn+0vVqNIVKb6bpAcD2ZHeCd4OauZ/IxEr0Lpj6YLPyeq4Z5EgOA9Th2ZhLEp9n7E6Frw0gsccQgZh2/Ma7u3LegNBeSKBKRRdGExAVAKcOThSAjghCMvQGqpscbkJM7kFkOIlI0ip20DuCI2TiqCk+mVEStFtkVM61HBCGMe5O23cdxWwKDRwQVKvBAZosCVIywIU7rlROu1QTMokb1OyRq5ZzrxA6+QHNc8r52ez0ql7qukqPOnXxWLfSaXuq6S6MfB9HB9Dc2E76Lb+j2/uKa0WhUNhfilv6Pb+4prQA7F4M+fLlhdEExpwpBT71NThZIVmMzWJtjkz0lZzuia9tSnhJ0ex+5448Dv07Z6m/vGMpve4ZMY5x7YEx4/zXhnKS/fVpU64qODajJcC+oW4m1OjdABMCYOmjgpp1ujUW1uep2VM0i0Oa1gJAOER+baJdJEGQRlOg0VTbNxQZULzWpAuDQQajNWz2zpHqC8V2ZTDqoxQQDJ6zpyzI04eK7m8taZc9tJuGmxxYxvWJEE45c7NxLic81ZJwNfbcFtO0p2r7elXDcUy9uJzsRIOKWjdAEcAtrkpt+0oYqbekdUfhaDGKWsbgZifUcM950Ga5f/AIYCfJnwXR84r2WmzadCm1rHuDMbmtDXQwZkkDPOT+ypbkSkY+3bukXuyrtOIkgtpRJyM6nQRruUfJkTXxULd9eozrhoaGzECX4RmBP3q5tQi4tKdyDg6RnSE9U9eAajROQh+NsHXWVLyDu+irMJMmTiMBpggQCBp1S7xC15HVWXRtZu3+37xrIrW7KBf5DXBzy4CcRIx5AZajeuRvq1Woc+j/c0d/7K6HnAFa5qvbTqNYAGUw7rFwEk1YjjkB+0sZ9lVdcswx0cOkflOqOMNEcBl615JtcMGzsPkJeV6IqC+dRpvk4GBwORLZIaWjcVR25sqns25t2Vq7rj5Q4CqazcqdN0sDgMRM4nB0z+QOK9Usm9HTZTGjGtaPAQvn3nT218pvXuBkNOAfqt6o9ZB9S2lbIj1dnI5rXltKrUpPDQ4tZUewgEkAwDpLSPBdXsOlFEYqj6hjy3Pc7EDmDmeHBc9yS22LjZlCvMVXN6F1SMWGtiwlzhwc8Mcf110uzsDT0QhpaA5zRoOkLnS39HFiHgvNbOjTjtaLPydp4oxSYN096sMtWcVL0Td0L0PKymSz7ISDxuAVl1IdnqQNpAHVKI5IhJH2FCRn5CuPb2qHoTOqtMakCCQNIUNSqRvVo0O9B8kBSmTUip0xQvuVcNoNPuzSfYfoq0NSMx1weChfcngtYbPPd6gnds+N4PioWzCcXnco+jdwXR/I2gZuHqUL2tG/7lU0NzEbakoTYu4fet1tMO8n70m3QYPJk8YRvYKzzXnQtsNg0nfc0vdV0lb54K+KwZlH0qluj81XTLoxvY+j6f6F3Yjj8moZ//AB7f3FNXukdxXG2PLKnSp02OBOCjSaYzzZb08h3yNe1SjnAaWOIouDxEAuBbnxIzHqXJLLFM4ZLdnYC4cjFdy4B/OARqzPsdIjqyQIE7xmqVDl9VbUBwhzZIic8+EcDp3wvPzwJR0/OBtc07MtnOoQ0d0if5LgOT56ewr0i3NlXE0TENrthvgKlJvrUvLDbzrwNwgtwNiDvcSQ7TsP8ABZ3I8Ptq1QVD1atFzZB0c2H0znlOJseK9YZY82X8ol2RsYtuKQIdA64JIILWyfASAPFdLtHaDKeHGT13YWwCST4d49aobMDG1ar51MN/VJx5f7fEFX6pa4gmCWklvYSIJHgVrPNTlsahX6aOwrPHcMEZA4j3Nz/jA8VynOltfpbksxDCyGTunV33g/6l3vJuq2jbXF04jqAtYZ1IAJ/3Fo8CvFdt1zUqPdBOck/pHP8AhA8FmAO45vrj5Rs24tzm63d0rB+i8EkDh1mv/wBag2HLLmnhg4OqTlnicXkZfog+pBzQUn/KiR5JpPa+fsiC3xxwPFbj7BtCrWqk9Rrnwc+qGtIcN8w0n/XxWZ7M1F7NEm27yo2nNJofUc9rQDp1jm4xuGq3eS1l0ly3gyXnw0/3EepctU5QU+hZV62GoQ1gwnES4kDq+BK9E5v7SaLqpBGN5aMQg4aZLZ7i6fUFDLL3Ki/+TWdWrOYaQ3iXOyEfefBfM1/X6SqZcYndvMEz6yfWvZuerbeCmygzWDUdHeGsnxP3rxi1t3F7RmeIj7u0EkDxXtj4sh7hzJWj22NTF9W6sMIP2gwB5+5nqXcs2i0tZUwuGJwpmWnE1xcWw7gMYie1DyW2T8nsaNGOsGAuyzxu6zpPeY8E1STXaIcMLC4HLA8OOF7XDiHCm7xXg3bs1FJ8m5TEicyiJjcVm7LvS9vWBYSJwHUfkuB3eUDpuhXu4lNTMOC/SUCeAR9EOKqFCagGpA7+zNXUyaYluWjehfeAaZqq9w1nLw0QUntIB1BEjhmpbYSS4LL9oCMgoxfxuUbqg4D1KNxH9gILJztI8FG+/cd48FFiCXSdytDUG+6cdSoi6d6E1wgNyrRLDcO0oAI4qN10FE++bvI9YWlFksuGvlv9YVaoez71XdfjiPWqN3t2kycdVjY1l3du8R61dLFnO87H4g30ml7qukqfOTftqWQDXB0XFI5EHLo6+aS6ca+J9H0/0PPLv60nUYaIMZnKjT3cIz8MlHUvIkuBnLTPI7/4JrzF08j7NIbj+Zp5qOtRExmDnJJJznd6ivkzXyZxuNsb5R5IHW6pkgyN86cP5KWnUIGehzHdlmFHa2RIAJ0OrRnmBAjKdJ8FPUp4WiDiIgzxEwSR6l5ypcEaono3M5eEd5yMbzr2qF9y3FnMnLiSQSI+4I3tAcI6ujzqMIAExO8lPSDIxdXFJLIE5zE58J9ZCzsErDfUDR1su/LrHcR4jTgrDLk55gAiRDs4A0HZ/e9Ug1pDSZBaTBMO1MHiCePfPe3QiOyMgJIB0j78+5XY01+Gr/xt5tzSP1ZOLCABORnQ6f8AYdyzGBjiRhGZk5DPfJlDEDeQIAPCM4nhp6gnotdEjOTrHCd+4zOSl/6YNDZ186gSKUtkCcPAd27t4qy/a5fiDm9VwiJBkEBpBIjUAd0rLpth462eYzMZRoewpxeNEEkDdEYi2OLfWc+BU1S/CmgdoAtBMdSCBl1SGwI7YP8Au7l3OzecOnQpU6dNjnNaxjYMDrjyiM8wZJ3Zjty80FwCBLs+w/d2lSMnDLTMSDGWkkwN4z3ToteSaBpcpdqfK6zqhxCYyDtGt0aHR3d6pWjW0qrHkY8LmuwuJwmDiAjd/wC1Vr1ySBoYnsg9m7ggdROLOcojXfp36RKvkn2S2eg1edO7LwRTpAACWy4g5gme3UZfyz1rDnPGAdPRcHA9YsjDmTBEmRkNOxeYCqMjiGYBGh4cP770z6p8nLccicxEDDG6d/8AZeWZo9NbzoNDgXUyIDs2kTmZGU92vBE/nYEAtokkTiBIHCIOe6fuXl/RGDv4HIQJkkgHTTJMx2JvAwdewf8AtVZZGWejs52XjFNFsyY65yyAbu3R96oXfOfVfhDqTcqmLqucA5rSDh7CYcN+TlwDz1JOQE951EdmgURuCNNeqdYyM7u/Ja8k2ZPRNp86Zcx4awgvxslzgcDXCJERLgJz7/CpR51Kjq7XYYpgFuAHIyThOYjIAf8AiVxN43jnEx/fgE9VwEGZ3QYHa7vTyMh6dW503/k24jPMk7u5QnnQqE/VtHjwHb3Lzdr3FuRzESD/ABPqSY90DLwHHTVa88ugejVucSsDo0SJzcyI/koncubs6dEP1ns793iuBNziAHhnw4+AkqJ14QNN3GRvhbWeXSB211yvvJd+HpNwkAgGdRlEDPX7kNLb1y+JuaZJzHVcTkdNB3eC89ddl0zqdd3HVS29yQQc8iO2PFa80l+A9GdWrkEG6IMySMW8kxrpn9w4JHpIj5TUGc9WQd+U4iYz+5cQ27dOTiM5MmAcv79aNm1qg0cd8jWQtL1H+EOwq22Iy6vXJ/XA9QDclSfsOidcZ73/APhYbtuvIie3MQe5A/btQHXLTThOngt+4RaNPa9jTp27iwEE1aQzJOWCvuOSSznbTdVovDogPokQI/JrpLrxS1Rs+j6faAIvmODSW1AcDBlUZHVY1uU08pwyha+mDOGp+8YNf+UkksSwY74PTxRf4FTr0wCA2pnH5xm45fm0wq0/s1O7pGAeMU06SntsXRPDDoCq6m4RhqZ7+kZPu01LoWgDBUyBH1jN+f8AhJJJ7bH0ZWGHNBYqUQWVTwmqzKezo0zHUgIDamev4Rn9JJJPbYui+KFcBdLSy6lTL/NZrv8Azafp2Z5VYIiBUYAI0j8FuSST22LoeGHRG80znFUZR9Yzx/NoKlGk4yRV/eU88oz/AAXikkqvT41+Dww6DpGm38mrrP1lOd0ieiyGSnqXlJzsRp1Jyk9KzMgRP1euY9Xakko/TYn+B4odDm9oxBpVJ+0KzBrG7ouw+tCy5piepUMgDOqzQR/lpJJ7bF1/Q8UOh/lVH/BdGc/hWznpB6PKM/WoS6lMhtUa/nWHXXWmkkntsXX9I8UH+E1O7ptnqVM2lp/CM37/AKvVB09Pc2oMv8Rmu4/Va6+tJJPbYui+GHQumpRmyoe3pGf00AdS+zV4fWsjhMdEkkqvTYuh4YdDuqUiIwVctZq0zOn+V2BC7oT+RU/eMznWfwSSSe2x9f0z4YdBdJR+xUyEfWszG4fVf3Cd1WkfyKuX+az+VLTT1JJKe2xdf0eGHQwfSmcFT94zP/pdqcVKX2Km784zd2dGkkr7bF1/S+GHRCaVH7FT94z+l3pxSobqdTOM+lZuEA/VapJK+3x9f0eCHQ7RSEw2rnl9Yz+km6Ol9mp+8Z/SSSU9vj6CwY+hujp8Kv7xn9NO6nSP5NTSPLp93+Gkkngx3wXwwX4Q16zKVMhjX9dzD1ntIGAP3Bg1x8dySSS9IxUVSNwikqR//9k=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8" name="Picture 2" descr="https://encrypted-tbn3.gstatic.com/images?q=tbn:ANd9GcS5L93cFuPXMoGjkz8fkF173IpmA2sPl3dUjaYHHLsbuxQm6j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017" y="2390863"/>
            <a:ext cx="414990" cy="310842"/>
          </a:xfrm>
          <a:prstGeom prst="rect">
            <a:avLst/>
          </a:prstGeom>
          <a:noFill/>
        </p:spPr>
      </p:pic>
      <p:pic>
        <p:nvPicPr>
          <p:cNvPr id="9" name="Picture 2" descr="https://encrypted-tbn3.gstatic.com/images?q=tbn:ANd9GcS5L93cFuPXMoGjkz8fkF173IpmA2sPl3dUjaYHHLsbuxQm6j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4641" y="3795886"/>
            <a:ext cx="414990" cy="3108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310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5682020" cy="2117229"/>
          </a:xfrm>
          <a:prstGeom prst="rect">
            <a:avLst/>
          </a:prstGeom>
        </p:spPr>
      </p:pic>
      <p:pic>
        <p:nvPicPr>
          <p:cNvPr id="2052" name="Picture 4" descr="https://s-media-cache-ak0.pinimg.com/736x/71/34/fd/7134fd50c3f17b0368877509af85498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33372"/>
            <a:ext cx="400050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28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Co możemy zrobić razem?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539552" y="1347614"/>
            <a:ext cx="49685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400" dirty="0" smtClean="0"/>
              <a:t>Zasady:</a:t>
            </a:r>
          </a:p>
          <a:p>
            <a:endParaRPr lang="pl-PL" sz="2400" dirty="0" smtClean="0"/>
          </a:p>
          <a:p>
            <a:r>
              <a:rPr lang="pl-PL" dirty="0" smtClean="0"/>
              <a:t>Nie </a:t>
            </a:r>
            <a:r>
              <a:rPr lang="pl-PL" dirty="0"/>
              <a:t>można </a:t>
            </a:r>
            <a:r>
              <a:rPr lang="pl-PL" dirty="0" smtClean="0"/>
              <a:t>podawać z ręki do ręki. Piłka </a:t>
            </a:r>
            <a:r>
              <a:rPr lang="pl-PL" dirty="0"/>
              <a:t>musi „poczuć powietrze</a:t>
            </a:r>
            <a:r>
              <a:rPr lang="pl-PL" dirty="0" smtClean="0"/>
              <a:t>”.</a:t>
            </a:r>
          </a:p>
          <a:p>
            <a:endParaRPr lang="pl-PL" dirty="0"/>
          </a:p>
          <a:p>
            <a:r>
              <a:rPr lang="pl-PL" dirty="0"/>
              <a:t>Nie ma drogi na skróty</a:t>
            </a:r>
          </a:p>
          <a:p>
            <a:endParaRPr lang="pl-PL" dirty="0" smtClean="0"/>
          </a:p>
          <a:p>
            <a:r>
              <a:rPr lang="pl-PL" dirty="0" smtClean="0"/>
              <a:t>Wyróżniona </a:t>
            </a:r>
            <a:r>
              <a:rPr lang="pl-PL" dirty="0"/>
              <a:t>osoba liczy ile razy piłka do niej dotarła</a:t>
            </a:r>
          </a:p>
          <a:p>
            <a:endParaRPr lang="pl-PL" dirty="0" smtClean="0"/>
          </a:p>
          <a:p>
            <a:r>
              <a:rPr lang="pl-PL" dirty="0" smtClean="0"/>
              <a:t>3 </a:t>
            </a:r>
            <a:r>
              <a:rPr lang="pl-PL" dirty="0"/>
              <a:t>min</a:t>
            </a:r>
            <a:endParaRPr lang="en-US" dirty="0"/>
          </a:p>
        </p:txBody>
      </p:sp>
      <p:pic>
        <p:nvPicPr>
          <p:cNvPr id="6" name="Picture 2" descr="https://cdn-media.threadless.com/submissions/511451-1bc1ba293d516aa57d597ce263a6b63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265" y="1275606"/>
            <a:ext cx="3281623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ymbol zastępczy tekstu 1"/>
          <p:cNvSpPr>
            <a:spLocks noGrp="1"/>
          </p:cNvSpPr>
          <p:nvPr>
            <p:ph type="body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pl-PL" dirty="0" smtClean="0"/>
              <a:t>Czy wiecie, że…</a:t>
            </a:r>
          </a:p>
          <a:p>
            <a:pPr marL="0" indent="0"/>
            <a:endParaRPr lang="en-US" dirty="0" smtClean="0"/>
          </a:p>
        </p:txBody>
      </p:sp>
      <p:sp>
        <p:nvSpPr>
          <p:cNvPr id="24579" name="Symbol zastępczy tekstu 2"/>
          <p:cNvSpPr>
            <a:spLocks noGrp="1"/>
          </p:cNvSpPr>
          <p:nvPr>
            <p:ph type="body" sz="quarter" idx="12"/>
          </p:nvPr>
        </p:nvSpPr>
        <p:spPr bwMode="auto">
          <a:xfrm>
            <a:off x="467544" y="1167594"/>
            <a:ext cx="8064896" cy="3618719"/>
          </a:xfrm>
          <a:noFill/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pl-PL" dirty="0"/>
              <a:t>Tylko 30% projektów jest realizowana w zadanym czasie, budżecie i realizuje ustalony zakres</a:t>
            </a:r>
          </a:p>
          <a:p>
            <a:pPr marL="0" indent="0"/>
            <a:r>
              <a:rPr lang="pl-PL" dirty="0"/>
              <a:t>40% jest </a:t>
            </a:r>
            <a:r>
              <a:rPr lang="pl-PL" dirty="0" smtClean="0"/>
              <a:t>przerywanych</a:t>
            </a:r>
            <a:endParaRPr lang="pl-PL" dirty="0"/>
          </a:p>
          <a:p>
            <a:pPr marL="0" indent="0"/>
            <a:r>
              <a:rPr lang="pl-PL" dirty="0"/>
              <a:t>30% przekracza czas realizacji, budżet lub dostarcza mniej funkcjonalności</a:t>
            </a:r>
          </a:p>
          <a:p>
            <a:pPr marL="0" indent="0"/>
            <a:endParaRPr lang="pl-PL" dirty="0"/>
          </a:p>
          <a:p>
            <a:pPr marL="0" indent="0"/>
            <a:r>
              <a:rPr lang="pl-PL" dirty="0"/>
              <a:t>IT jest jedną z niewielu branż, gdzie błędy są prawie akceptowaną częścią produktu</a:t>
            </a:r>
          </a:p>
          <a:p>
            <a:pPr marL="0" indent="0"/>
            <a:endParaRPr lang="pl-PL" sz="2100" dirty="0"/>
          </a:p>
        </p:txBody>
      </p:sp>
    </p:spTree>
    <p:extLst>
      <p:ext uri="{BB962C8B-B14F-4D97-AF65-F5344CB8AC3E}">
        <p14:creationId xmlns:p14="http://schemas.microsoft.com/office/powerpoint/2010/main" val="6562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niestandardowy">
  <a:themeElements>
    <a:clrScheme name="Niestandardowy 1">
      <a:dk1>
        <a:sysClr val="windowText" lastClr="000000"/>
      </a:dk1>
      <a:lt1>
        <a:sysClr val="window" lastClr="FFFFFF"/>
      </a:lt1>
      <a:dk2>
        <a:srgbClr val="006DA2"/>
      </a:dk2>
      <a:lt2>
        <a:srgbClr val="FFFFFF"/>
      </a:lt2>
      <a:accent1>
        <a:srgbClr val="9EC53B"/>
      </a:accent1>
      <a:accent2>
        <a:srgbClr val="006DA2"/>
      </a:accent2>
      <a:accent3>
        <a:srgbClr val="FFC000"/>
      </a:accent3>
      <a:accent4>
        <a:srgbClr val="00B0F0"/>
      </a:accent4>
      <a:accent5>
        <a:srgbClr val="0070C0"/>
      </a:accent5>
      <a:accent6>
        <a:srgbClr val="00B050"/>
      </a:accent6>
      <a:hlink>
        <a:srgbClr val="FFFFFF"/>
      </a:hlink>
      <a:folHlink>
        <a:srgbClr val="FFFFFF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ojekt niestandardowy">
  <a:themeElements>
    <a:clrScheme name="Niestandardowy 1">
      <a:dk1>
        <a:sysClr val="windowText" lastClr="000000"/>
      </a:dk1>
      <a:lt1>
        <a:sysClr val="window" lastClr="FFFFFF"/>
      </a:lt1>
      <a:dk2>
        <a:srgbClr val="006DA2"/>
      </a:dk2>
      <a:lt2>
        <a:srgbClr val="FFFFFF"/>
      </a:lt2>
      <a:accent1>
        <a:srgbClr val="9EC53B"/>
      </a:accent1>
      <a:accent2>
        <a:srgbClr val="006DA2"/>
      </a:accent2>
      <a:accent3>
        <a:srgbClr val="FFC000"/>
      </a:accent3>
      <a:accent4>
        <a:srgbClr val="00B0F0"/>
      </a:accent4>
      <a:accent5>
        <a:srgbClr val="0070C0"/>
      </a:accent5>
      <a:accent6>
        <a:srgbClr val="00B050"/>
      </a:accent6>
      <a:hlink>
        <a:srgbClr val="FFFFFF"/>
      </a:hlink>
      <a:folHlink>
        <a:srgbClr val="FFFFFF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77593</TotalTime>
  <Words>1432</Words>
  <Application>Microsoft Office PowerPoint</Application>
  <PresentationFormat>Pokaz na ekranie (16:9)</PresentationFormat>
  <Paragraphs>299</Paragraphs>
  <Slides>54</Slides>
  <Notes>26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54</vt:i4>
      </vt:variant>
    </vt:vector>
  </HeadingPairs>
  <TitlesOfParts>
    <vt:vector size="64" baseType="lpstr">
      <vt:lpstr>SimSun</vt:lpstr>
      <vt:lpstr>Arial</vt:lpstr>
      <vt:lpstr>Calibri</vt:lpstr>
      <vt:lpstr>Calibri Light</vt:lpstr>
      <vt:lpstr>Georgia</vt:lpstr>
      <vt:lpstr>Symbol</vt:lpstr>
      <vt:lpstr>Tahoma</vt:lpstr>
      <vt:lpstr>Wingdings</vt:lpstr>
      <vt:lpstr>Projekt niestandardowy</vt:lpstr>
      <vt:lpstr>1_Projekt niestandardowy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Comarch</dc:creator>
  <cp:lastModifiedBy>jmakola</cp:lastModifiedBy>
  <cp:revision>545</cp:revision>
  <cp:lastPrinted>2015-12-15T15:28:52Z</cp:lastPrinted>
  <dcterms:created xsi:type="dcterms:W3CDTF">2013-09-24T08:41:46Z</dcterms:created>
  <dcterms:modified xsi:type="dcterms:W3CDTF">2016-12-05T15:13:47Z</dcterms:modified>
</cp:coreProperties>
</file>